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9" r:id="rId2"/>
    <p:sldId id="272" r:id="rId3"/>
    <p:sldId id="333" r:id="rId4"/>
    <p:sldId id="329" r:id="rId5"/>
    <p:sldId id="330" r:id="rId6"/>
    <p:sldId id="313" r:id="rId7"/>
    <p:sldId id="314" r:id="rId8"/>
    <p:sldId id="315" r:id="rId9"/>
    <p:sldId id="275" r:id="rId10"/>
    <p:sldId id="256" r:id="rId11"/>
    <p:sldId id="316" r:id="rId12"/>
    <p:sldId id="306" r:id="rId13"/>
    <p:sldId id="307" r:id="rId14"/>
    <p:sldId id="309" r:id="rId15"/>
    <p:sldId id="310" r:id="rId16"/>
    <p:sldId id="311" r:id="rId17"/>
    <p:sldId id="312" r:id="rId18"/>
    <p:sldId id="261" r:id="rId19"/>
    <p:sldId id="340" r:id="rId20"/>
    <p:sldId id="286" r:id="rId21"/>
    <p:sldId id="336" r:id="rId22"/>
    <p:sldId id="295" r:id="rId23"/>
    <p:sldId id="324" r:id="rId24"/>
    <p:sldId id="325" r:id="rId25"/>
    <p:sldId id="326" r:id="rId26"/>
    <p:sldId id="337" r:id="rId27"/>
    <p:sldId id="327" r:id="rId28"/>
    <p:sldId id="338" r:id="rId29"/>
    <p:sldId id="341" r:id="rId30"/>
    <p:sldId id="301" r:id="rId31"/>
    <p:sldId id="335" r:id="rId32"/>
    <p:sldId id="342" r:id="rId3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D3D3"/>
    <a:srgbClr val="1FA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073" autoAdjust="0"/>
  </p:normalViewPr>
  <p:slideViewPr>
    <p:cSldViewPr>
      <p:cViewPr>
        <p:scale>
          <a:sx n="70" d="100"/>
          <a:sy n="70" d="100"/>
        </p:scale>
        <p:origin x="-1386" y="-66"/>
      </p:cViewPr>
      <p:guideLst>
        <p:guide orient="horz" pos="2160"/>
        <p:guide pos="2880"/>
      </p:guideLst>
    </p:cSldViewPr>
  </p:slideViewPr>
  <p:outlineViewPr>
    <p:cViewPr>
      <p:scale>
        <a:sx n="33" d="100"/>
        <a:sy n="33" d="100"/>
      </p:scale>
      <p:origin x="0" y="209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A1BE2716-128A-4AC4-A4C0-2E8E1881B369}" type="datetimeFigureOut">
              <a:rPr lang="en-US" smtClean="0"/>
              <a:t>2/26/2014</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2146F13D-3A24-4222-AEE8-1F544395496A}" type="slidenum">
              <a:rPr lang="en-US" smtClean="0"/>
              <a:t>‹#›</a:t>
            </a:fld>
            <a:endParaRPr lang="en-US" dirty="0"/>
          </a:p>
        </p:txBody>
      </p:sp>
    </p:spTree>
    <p:extLst>
      <p:ext uri="{BB962C8B-B14F-4D97-AF65-F5344CB8AC3E}">
        <p14:creationId xmlns:p14="http://schemas.microsoft.com/office/powerpoint/2010/main" val="364967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4A0A9C0-A5C7-4EED-8ECB-7F40C99CC7DB}" type="datetimeFigureOut">
              <a:rPr lang="en-US" smtClean="0"/>
              <a:t>2/26/2014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1412A9F-447E-4948-9785-8709476C5D0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1412A9F-447E-4948-9785-8709476C5D0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1412A9F-447E-4948-9785-8709476C5D0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1412A9F-447E-4948-9785-8709476C5D0F}"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91412A9F-447E-4948-9785-8709476C5D0F}"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1412A9F-447E-4948-9785-8709476C5D0F}"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91412A9F-447E-4948-9785-8709476C5D0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91412A9F-447E-4948-9785-8709476C5D0F}"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4A0A9C0-A5C7-4EED-8ECB-7F40C99CC7DB}" type="datetimeFigureOut">
              <a:rPr lang="en-US" smtClean="0"/>
              <a:t>2/26/2014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91412A9F-447E-4948-9785-8709476C5D0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4A0A9C0-A5C7-4EED-8ECB-7F40C99CC7DB}" type="datetimeFigureOut">
              <a:rPr lang="en-US" smtClean="0"/>
              <a:t>2/26/2014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91412A9F-447E-4948-9785-8709476C5D0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4A0A9C0-A5C7-4EED-8ECB-7F40C99CC7DB}" type="datetimeFigureOut">
              <a:rPr lang="en-US" smtClean="0"/>
              <a:t>2/26/2014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412A9F-447E-4948-9785-8709476C5D0F}"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A0A9C0-A5C7-4EED-8ECB-7F40C99CC7DB}" type="datetimeFigureOut">
              <a:rPr lang="en-US" smtClean="0"/>
              <a:t>2/26/2014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1412A9F-447E-4948-9785-8709476C5D0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4648200"/>
            <a:ext cx="7162800" cy="1143000"/>
          </a:xfrm>
        </p:spPr>
        <p:txBody>
          <a:bodyPr>
            <a:noAutofit/>
          </a:bodyPr>
          <a:lstStyle/>
          <a:p>
            <a:pPr algn="ctr"/>
            <a:r>
              <a:rPr lang="en-US" sz="4000" dirty="0" smtClean="0">
                <a:latin typeface="Aparajita" panose="020B0604020202020204" pitchFamily="34" charset="0"/>
                <a:cs typeface="Aparajita" panose="020B0604020202020204" pitchFamily="34" charset="0"/>
              </a:rPr>
              <a:t>BIENVENIDOS </a:t>
            </a:r>
            <a:br>
              <a:rPr lang="en-US" sz="4000" dirty="0" smtClean="0">
                <a:latin typeface="Aparajita" panose="020B0604020202020204" pitchFamily="34" charset="0"/>
                <a:cs typeface="Aparajita" panose="020B0604020202020204" pitchFamily="34" charset="0"/>
              </a:rPr>
            </a:br>
            <a:r>
              <a:rPr lang="en-US" sz="4000" dirty="0" smtClean="0">
                <a:latin typeface="Aparajita" panose="020B0604020202020204" pitchFamily="34" charset="0"/>
                <a:cs typeface="Aparajita" panose="020B0604020202020204" pitchFamily="34" charset="0"/>
              </a:rPr>
              <a:t>A   LA   SESION </a:t>
            </a:r>
            <a:br>
              <a:rPr lang="en-US" sz="4000" dirty="0" smtClean="0">
                <a:latin typeface="Aparajita" panose="020B0604020202020204" pitchFamily="34" charset="0"/>
                <a:cs typeface="Aparajita" panose="020B0604020202020204" pitchFamily="34" charset="0"/>
              </a:rPr>
            </a:br>
            <a:r>
              <a:rPr lang="en-US" sz="4000" dirty="0" smtClean="0">
                <a:latin typeface="Aparajita" panose="020B0604020202020204" pitchFamily="34" charset="0"/>
                <a:cs typeface="Aparajita" panose="020B0604020202020204" pitchFamily="34" charset="0"/>
              </a:rPr>
              <a:t>INFORMATIVA DE ESOL</a:t>
            </a:r>
            <a:endParaRPr lang="en-US" sz="4000" dirty="0">
              <a:latin typeface="Aparajita" panose="020B0604020202020204" pitchFamily="34" charset="0"/>
              <a:cs typeface="Aparajita" panose="020B060402020202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2209800"/>
            <a:ext cx="205974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324600"/>
            <a:ext cx="2121093" cy="646331"/>
          </a:xfrm>
          <a:prstGeom prst="rect">
            <a:avLst/>
          </a:prstGeom>
          <a:noFill/>
        </p:spPr>
        <p:txBody>
          <a:bodyPr wrap="none" rtlCol="0">
            <a:spAutoFit/>
          </a:bodyPr>
          <a:lstStyle/>
          <a:p>
            <a:r>
              <a:rPr lang="en-US" dirty="0" smtClean="0">
                <a:solidFill>
                  <a:schemeClr val="bg1"/>
                </a:solidFill>
                <a:latin typeface="Aparajita" panose="020B0604020202020204" pitchFamily="34" charset="0"/>
                <a:cs typeface="Aparajita" panose="020B0604020202020204" pitchFamily="34" charset="0"/>
              </a:rPr>
              <a:t>New Prospect Elementary</a:t>
            </a:r>
          </a:p>
          <a:p>
            <a:r>
              <a:rPr lang="en-US" dirty="0" smtClean="0">
                <a:solidFill>
                  <a:schemeClr val="bg1"/>
                </a:solidFill>
                <a:latin typeface="Aparajita" panose="020B0604020202020204" pitchFamily="34" charset="0"/>
                <a:cs typeface="Aparajita" panose="020B0604020202020204" pitchFamily="34" charset="0"/>
              </a:rPr>
              <a:t>January, 2014</a:t>
            </a:r>
            <a:endParaRPr lang="en-US" dirty="0">
              <a:solidFill>
                <a:schemeClr val="bg1"/>
              </a:solidFill>
              <a:latin typeface="Aparajita" panose="020B0604020202020204" pitchFamily="34" charset="0"/>
              <a:cs typeface="Aparajita" panose="020B0604020202020204" pitchFamily="34" charset="0"/>
            </a:endParaRPr>
          </a:p>
        </p:txBody>
      </p:sp>
      <p:sp>
        <p:nvSpPr>
          <p:cNvPr id="5" name="Title 2"/>
          <p:cNvSpPr txBox="1">
            <a:spLocks/>
          </p:cNvSpPr>
          <p:nvPr/>
        </p:nvSpPr>
        <p:spPr>
          <a:xfrm>
            <a:off x="533400" y="707571"/>
            <a:ext cx="8501743"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000" dirty="0" smtClean="0">
                <a:latin typeface="Aparajita" panose="020B0604020202020204" pitchFamily="34" charset="0"/>
                <a:cs typeface="Aparajita" panose="020B0604020202020204" pitchFamily="34" charset="0"/>
              </a:rPr>
              <a:t>WELCOME TO </a:t>
            </a:r>
            <a:r>
              <a:rPr lang="en-US" sz="4000" dirty="0" smtClean="0">
                <a:latin typeface="Aparajita" panose="020B0604020202020204" pitchFamily="34" charset="0"/>
                <a:cs typeface="Aparajita" panose="020B0604020202020204" pitchFamily="34" charset="0"/>
              </a:rPr>
              <a:t>ESOL’S </a:t>
            </a:r>
          </a:p>
          <a:p>
            <a:pPr algn="ctr"/>
            <a:r>
              <a:rPr lang="en-US" sz="4000" dirty="0" smtClean="0">
                <a:latin typeface="Aparajita" panose="020B0604020202020204" pitchFamily="34" charset="0"/>
                <a:cs typeface="Aparajita" panose="020B0604020202020204" pitchFamily="34" charset="0"/>
              </a:rPr>
              <a:t>INFORMATIONAL</a:t>
            </a:r>
            <a:r>
              <a:rPr lang="en-US" sz="4000" dirty="0" smtClean="0">
                <a:latin typeface="Aparajita" panose="020B0604020202020204" pitchFamily="34" charset="0"/>
                <a:cs typeface="Aparajita" panose="020B0604020202020204" pitchFamily="34" charset="0"/>
              </a:rPr>
              <a:t/>
            </a:r>
            <a:br>
              <a:rPr lang="en-US" sz="4000" dirty="0" smtClean="0">
                <a:latin typeface="Aparajita" panose="020B0604020202020204" pitchFamily="34" charset="0"/>
                <a:cs typeface="Aparajita" panose="020B0604020202020204" pitchFamily="34" charset="0"/>
              </a:rPr>
            </a:br>
            <a:r>
              <a:rPr lang="en-US" sz="4000" dirty="0" smtClean="0">
                <a:latin typeface="Aparajita" panose="020B0604020202020204" pitchFamily="34" charset="0"/>
                <a:cs typeface="Aparajita" panose="020B0604020202020204" pitchFamily="34" charset="0"/>
              </a:rPr>
              <a:t>SESSION</a:t>
            </a:r>
            <a:endParaRPr lang="en-US" sz="40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43890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829761"/>
          </a:xfrm>
        </p:spPr>
        <p:txBody>
          <a:bodyPr>
            <a:normAutofit fontScale="90000"/>
          </a:bodyPr>
          <a:lstStyle/>
          <a:p>
            <a:r>
              <a:rPr lang="en-US" dirty="0" smtClean="0"/>
              <a:t>ACCESS for ELLs</a:t>
            </a:r>
            <a:br>
              <a:rPr lang="en-US" dirty="0" smtClean="0"/>
            </a:br>
            <a:r>
              <a:rPr lang="en-US" dirty="0" smtClean="0"/>
              <a:t>Testing Information</a:t>
            </a:r>
            <a:r>
              <a:rPr lang="en-US" dirty="0"/>
              <a:t/>
            </a:r>
            <a:br>
              <a:rPr lang="en-US" dirty="0"/>
            </a:br>
            <a:r>
              <a:rPr lang="en-US" dirty="0" smtClean="0">
                <a:solidFill>
                  <a:srgbClr val="00B0F0"/>
                </a:solidFill>
              </a:rPr>
              <a:t>Información </a:t>
            </a:r>
            <a:r>
              <a:rPr lang="en-US" dirty="0">
                <a:solidFill>
                  <a:srgbClr val="00B0F0"/>
                </a:solidFill>
              </a:rPr>
              <a:t>sobre la </a:t>
            </a:r>
            <a:r>
              <a:rPr lang="en-US" dirty="0" smtClean="0">
                <a:solidFill>
                  <a:srgbClr val="00B0F0"/>
                </a:solidFill>
              </a:rPr>
              <a:t>prueba ACCESS </a:t>
            </a:r>
            <a:endParaRPr lang="en-US" dirty="0">
              <a:solidFill>
                <a:srgbClr val="00B0F0"/>
              </a:solidFill>
            </a:endParaRPr>
          </a:p>
        </p:txBody>
      </p:sp>
      <p:sp>
        <p:nvSpPr>
          <p:cNvPr id="3" name="Subtitle 2"/>
          <p:cNvSpPr>
            <a:spLocks noGrp="1"/>
          </p:cNvSpPr>
          <p:nvPr>
            <p:ph type="subTitle" idx="1"/>
          </p:nvPr>
        </p:nvSpPr>
        <p:spPr>
          <a:xfrm>
            <a:off x="685800" y="3810000"/>
            <a:ext cx="7772400" cy="1199704"/>
          </a:xfrm>
        </p:spPr>
        <p:txBody>
          <a:bodyPr/>
          <a:lstStyle/>
          <a:p>
            <a:r>
              <a:rPr lang="en-US" dirty="0" smtClean="0"/>
              <a:t>Anita Chan, ESOL Lead Teacher</a:t>
            </a:r>
          </a:p>
          <a:p>
            <a:r>
              <a:rPr lang="en-US" dirty="0" smtClean="0"/>
              <a:t>New Prospect Elementary</a:t>
            </a:r>
            <a:endParaRPr lang="en-US" dirty="0"/>
          </a:p>
        </p:txBody>
      </p:sp>
      <p:sp>
        <p:nvSpPr>
          <p:cNvPr id="4" name="AutoShape 2" descr="https://employees.fultonschools.org/academics/ss/ESOL/PublishingImages/ESOL%20Logo/smallESOL.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39" y="381000"/>
            <a:ext cx="2010056" cy="1790950"/>
          </a:xfrm>
          <a:prstGeom prst="rect">
            <a:avLst/>
          </a:prstGeom>
        </p:spPr>
      </p:pic>
    </p:spTree>
    <p:extLst>
      <p:ext uri="{BB962C8B-B14F-4D97-AF65-F5344CB8AC3E}">
        <p14:creationId xmlns:p14="http://schemas.microsoft.com/office/powerpoint/2010/main" val="1450113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ACCESS?    </a:t>
            </a:r>
            <a:r>
              <a:rPr lang="en-US" dirty="0" smtClean="0"/>
              <a:t>Qué </a:t>
            </a:r>
            <a:r>
              <a:rPr lang="en-US" dirty="0"/>
              <a:t>es ACCESS?</a:t>
            </a:r>
            <a:endParaRPr lang="es-VE" dirty="0"/>
          </a:p>
        </p:txBody>
      </p:sp>
      <p:sp>
        <p:nvSpPr>
          <p:cNvPr id="3" name="Text Placeholder 2"/>
          <p:cNvSpPr>
            <a:spLocks noGrp="1"/>
          </p:cNvSpPr>
          <p:nvPr>
            <p:ph type="body" idx="1"/>
          </p:nvPr>
        </p:nvSpPr>
        <p:spPr>
          <a:xfrm>
            <a:off x="457200" y="5562600"/>
            <a:ext cx="4040188" cy="762000"/>
          </a:xfrm>
        </p:spPr>
        <p:txBody>
          <a:bodyPr/>
          <a:lstStyle/>
          <a:p>
            <a:endParaRPr lang="es-VE" dirty="0"/>
          </a:p>
        </p:txBody>
      </p:sp>
      <p:sp>
        <p:nvSpPr>
          <p:cNvPr id="4" name="Text Placeholder 3"/>
          <p:cNvSpPr>
            <a:spLocks noGrp="1"/>
          </p:cNvSpPr>
          <p:nvPr>
            <p:ph type="body" sz="half" idx="3"/>
          </p:nvPr>
        </p:nvSpPr>
        <p:spPr>
          <a:xfrm>
            <a:off x="4648200" y="5562600"/>
            <a:ext cx="4041775" cy="762000"/>
          </a:xfrm>
        </p:spPr>
        <p:txBody>
          <a:bodyPr/>
          <a:lstStyle/>
          <a:p>
            <a:endParaRPr lang="es-VE" dirty="0"/>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lstStyle/>
          <a:p>
            <a:r>
              <a:rPr lang="en-US" b="1" dirty="0">
                <a:latin typeface="Aparajita" panose="020B0604020202020204" pitchFamily="34" charset="0"/>
                <a:cs typeface="Aparajita" panose="020B0604020202020204" pitchFamily="34" charset="0"/>
              </a:rPr>
              <a:t>ACCESS for ELLs </a:t>
            </a:r>
            <a:r>
              <a:rPr lang="en-US" dirty="0">
                <a:latin typeface="Aparajita" panose="020B0604020202020204" pitchFamily="34" charset="0"/>
                <a:cs typeface="Aparajita" panose="020B0604020202020204" pitchFamily="34" charset="0"/>
              </a:rPr>
              <a:t>(</a:t>
            </a:r>
            <a:r>
              <a:rPr lang="en-US" u="sng" dirty="0">
                <a:latin typeface="Aparajita" panose="020B0604020202020204" pitchFamily="34" charset="0"/>
                <a:cs typeface="Aparajita" panose="020B0604020202020204" pitchFamily="34" charset="0"/>
              </a:rPr>
              <a:t>A</a:t>
            </a:r>
            <a:r>
              <a:rPr lang="en-US" dirty="0">
                <a:latin typeface="Aparajita" panose="020B0604020202020204" pitchFamily="34" charset="0"/>
                <a:cs typeface="Aparajita" panose="020B0604020202020204" pitchFamily="34" charset="0"/>
              </a:rPr>
              <a:t>ssessing </a:t>
            </a:r>
            <a:r>
              <a:rPr lang="en-US" u="sng" dirty="0">
                <a:latin typeface="Aparajita" panose="020B0604020202020204" pitchFamily="34" charset="0"/>
                <a:cs typeface="Aparajita" panose="020B0604020202020204" pitchFamily="34" charset="0"/>
              </a:rPr>
              <a:t>C</a:t>
            </a:r>
            <a:r>
              <a:rPr lang="en-US" dirty="0">
                <a:latin typeface="Aparajita" panose="020B0604020202020204" pitchFamily="34" charset="0"/>
                <a:cs typeface="Aparajita" panose="020B0604020202020204" pitchFamily="34" charset="0"/>
              </a:rPr>
              <a:t>omprehension and </a:t>
            </a:r>
            <a:r>
              <a:rPr lang="en-US" u="sng" dirty="0">
                <a:latin typeface="Aparajita" panose="020B0604020202020204" pitchFamily="34" charset="0"/>
                <a:cs typeface="Aparajita" panose="020B0604020202020204" pitchFamily="34" charset="0"/>
              </a:rPr>
              <a:t>C</a:t>
            </a:r>
            <a:r>
              <a:rPr lang="en-US" dirty="0">
                <a:latin typeface="Aparajita" panose="020B0604020202020204" pitchFamily="34" charset="0"/>
                <a:cs typeface="Aparajita" panose="020B0604020202020204" pitchFamily="34" charset="0"/>
              </a:rPr>
              <a:t>ommunication in </a:t>
            </a:r>
            <a:r>
              <a:rPr lang="en-US" u="sng" dirty="0">
                <a:latin typeface="Aparajita" panose="020B0604020202020204" pitchFamily="34" charset="0"/>
                <a:cs typeface="Aparajita" panose="020B0604020202020204" pitchFamily="34" charset="0"/>
              </a:rPr>
              <a:t>E</a:t>
            </a:r>
            <a:r>
              <a:rPr lang="en-US" dirty="0">
                <a:latin typeface="Aparajita" panose="020B0604020202020204" pitchFamily="34" charset="0"/>
                <a:cs typeface="Aparajita" panose="020B0604020202020204" pitchFamily="34" charset="0"/>
              </a:rPr>
              <a:t>nglish </a:t>
            </a:r>
            <a:r>
              <a:rPr lang="en-US" u="sng" dirty="0">
                <a:latin typeface="Aparajita" panose="020B0604020202020204" pitchFamily="34" charset="0"/>
                <a:cs typeface="Aparajita" panose="020B0604020202020204" pitchFamily="34" charset="0"/>
              </a:rPr>
              <a:t>S</a:t>
            </a:r>
            <a:r>
              <a:rPr lang="en-US" dirty="0">
                <a:latin typeface="Aparajita" panose="020B0604020202020204" pitchFamily="34" charset="0"/>
                <a:cs typeface="Aparajita" panose="020B0604020202020204" pitchFamily="34" charset="0"/>
              </a:rPr>
              <a:t>tate-to-</a:t>
            </a:r>
            <a:r>
              <a:rPr lang="en-US" u="sng" dirty="0">
                <a:latin typeface="Aparajita" panose="020B0604020202020204" pitchFamily="34" charset="0"/>
                <a:cs typeface="Aparajita" panose="020B0604020202020204" pitchFamily="34" charset="0"/>
              </a:rPr>
              <a:t>S</a:t>
            </a:r>
            <a:r>
              <a:rPr lang="en-US" dirty="0">
                <a:latin typeface="Aparajita" panose="020B0604020202020204" pitchFamily="34" charset="0"/>
                <a:cs typeface="Aparajita" panose="020B0604020202020204" pitchFamily="34" charset="0"/>
              </a:rPr>
              <a:t>tate for </a:t>
            </a:r>
            <a:r>
              <a:rPr lang="en-US" u="sng" dirty="0">
                <a:latin typeface="Aparajita" panose="020B0604020202020204" pitchFamily="34" charset="0"/>
                <a:cs typeface="Aparajita" panose="020B0604020202020204" pitchFamily="34" charset="0"/>
              </a:rPr>
              <a:t>E</a:t>
            </a:r>
            <a:r>
              <a:rPr lang="en-US" dirty="0">
                <a:latin typeface="Aparajita" panose="020B0604020202020204" pitchFamily="34" charset="0"/>
                <a:cs typeface="Aparajita" panose="020B0604020202020204" pitchFamily="34" charset="0"/>
              </a:rPr>
              <a:t>nglish </a:t>
            </a:r>
            <a:r>
              <a:rPr lang="en-US" u="sng" dirty="0">
                <a:latin typeface="Aparajita" panose="020B0604020202020204" pitchFamily="34" charset="0"/>
                <a:cs typeface="Aparajita" panose="020B0604020202020204" pitchFamily="34" charset="0"/>
              </a:rPr>
              <a:t>L</a:t>
            </a:r>
            <a:r>
              <a:rPr lang="en-US" dirty="0">
                <a:latin typeface="Aparajita" panose="020B0604020202020204" pitchFamily="34" charset="0"/>
                <a:cs typeface="Aparajita" panose="020B0604020202020204" pitchFamily="34" charset="0"/>
              </a:rPr>
              <a:t>anguage </a:t>
            </a:r>
            <a:r>
              <a:rPr lang="en-US" u="sng" dirty="0">
                <a:latin typeface="Aparajita" panose="020B0604020202020204" pitchFamily="34" charset="0"/>
                <a:cs typeface="Aparajita" panose="020B0604020202020204" pitchFamily="34" charset="0"/>
              </a:rPr>
              <a:t>L</a:t>
            </a:r>
            <a:r>
              <a:rPr lang="en-US" dirty="0">
                <a:latin typeface="Aparajita" panose="020B0604020202020204" pitchFamily="34" charset="0"/>
                <a:cs typeface="Aparajita" panose="020B0604020202020204" pitchFamily="34" charset="0"/>
              </a:rPr>
              <a:t>earners) is a secure large-scale English language proficiency assessment given to Kindergarten through 12th graders who have been identified as English language learners (ELLs). </a:t>
            </a:r>
          </a:p>
          <a:p>
            <a:endParaRPr lang="es-VE" dirty="0"/>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342900" lvl="0" indent="-342900">
              <a:tabLst>
                <a:tab pos="457200" algn="l"/>
              </a:tabLst>
            </a:pPr>
            <a:r>
              <a:rPr lang="es-VE" b="1" dirty="0">
                <a:solidFill>
                  <a:srgbClr val="000000"/>
                </a:solidFill>
                <a:latin typeface="Aparajita"/>
                <a:ea typeface="Times New Roman"/>
              </a:rPr>
              <a:t>ACCESS para ELL </a:t>
            </a:r>
            <a:r>
              <a:rPr lang="es-VE" dirty="0">
                <a:solidFill>
                  <a:srgbClr val="000000"/>
                </a:solidFill>
                <a:latin typeface="Aparajita"/>
                <a:ea typeface="Times New Roman"/>
              </a:rPr>
              <a:t>(Prueba de Comprensión y Comunicación en </a:t>
            </a:r>
            <a:r>
              <a:rPr lang="es-VE" dirty="0" smtClean="0">
                <a:solidFill>
                  <a:srgbClr val="000000"/>
                </a:solidFill>
                <a:latin typeface="Aparajita"/>
                <a:ea typeface="Times New Roman"/>
              </a:rPr>
              <a:t>Inglés </a:t>
            </a:r>
            <a:r>
              <a:rPr lang="es-VE" dirty="0">
                <a:solidFill>
                  <a:srgbClr val="000000"/>
                </a:solidFill>
                <a:latin typeface="Aparajita"/>
                <a:ea typeface="Times New Roman"/>
              </a:rPr>
              <a:t>de Estado-a-Estado para Estudiantes del Idioma Inglés) es una prueba segura de gran escala </a:t>
            </a:r>
            <a:r>
              <a:rPr lang="es-VE" dirty="0" smtClean="0">
                <a:solidFill>
                  <a:srgbClr val="000000"/>
                </a:solidFill>
                <a:latin typeface="Aparajita"/>
                <a:ea typeface="Times New Roman"/>
              </a:rPr>
              <a:t>del dominio del </a:t>
            </a:r>
            <a:r>
              <a:rPr lang="es-VE" dirty="0">
                <a:solidFill>
                  <a:srgbClr val="000000"/>
                </a:solidFill>
                <a:latin typeface="Aparajita"/>
                <a:ea typeface="Times New Roman"/>
              </a:rPr>
              <a:t>idioma </a:t>
            </a:r>
            <a:r>
              <a:rPr lang="es-VE" dirty="0" smtClean="0">
                <a:solidFill>
                  <a:srgbClr val="000000"/>
                </a:solidFill>
                <a:latin typeface="Aparajita"/>
                <a:ea typeface="Times New Roman"/>
              </a:rPr>
              <a:t>inglés </a:t>
            </a:r>
            <a:r>
              <a:rPr lang="es-VE" dirty="0">
                <a:solidFill>
                  <a:srgbClr val="000000"/>
                </a:solidFill>
                <a:latin typeface="Aparajita"/>
                <a:ea typeface="Times New Roman"/>
              </a:rPr>
              <a:t>impartida a estudiantes desde </a:t>
            </a:r>
            <a:r>
              <a:rPr lang="es-VE" dirty="0" smtClean="0">
                <a:solidFill>
                  <a:srgbClr val="000000"/>
                </a:solidFill>
                <a:latin typeface="Aparajita"/>
                <a:ea typeface="Times New Roman"/>
              </a:rPr>
              <a:t>Kinder hasta el grado </a:t>
            </a:r>
            <a:r>
              <a:rPr lang="es-VE" dirty="0">
                <a:solidFill>
                  <a:srgbClr val="000000"/>
                </a:solidFill>
                <a:latin typeface="Aparajita"/>
                <a:ea typeface="Times New Roman"/>
              </a:rPr>
              <a:t>12 que han sido identificados como estudiantes del idioma ingles (ELL’s)</a:t>
            </a:r>
            <a:endParaRPr lang="es-VE" sz="1200" dirty="0">
              <a:latin typeface="Times New Roman"/>
              <a:ea typeface="Times New Roman"/>
            </a:endParaRPr>
          </a:p>
          <a:p>
            <a:pPr marL="0">
              <a:lnSpc>
                <a:spcPct val="115000"/>
              </a:lnSpc>
              <a:spcAft>
                <a:spcPts val="1000"/>
              </a:spcAft>
            </a:pPr>
            <a:endParaRPr lang="es-VE" sz="1100" dirty="0">
              <a:latin typeface="Calibri"/>
              <a:ea typeface="Calibri"/>
              <a:cs typeface="Times New Roman"/>
            </a:endParaRPr>
          </a:p>
          <a:p>
            <a:endParaRPr lang="es-VE" dirty="0"/>
          </a:p>
        </p:txBody>
      </p:sp>
    </p:spTree>
    <p:extLst>
      <p:ext uri="{BB962C8B-B14F-4D97-AF65-F5344CB8AC3E}">
        <p14:creationId xmlns:p14="http://schemas.microsoft.com/office/powerpoint/2010/main" val="3375259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VE" sz="3200" dirty="0">
                <a:latin typeface="Aparajita" panose="020B0604020202020204" pitchFamily="34" charset="0"/>
                <a:cs typeface="Aparajita" panose="020B0604020202020204" pitchFamily="34" charset="0"/>
              </a:rPr>
              <a:t>What does ACCESS test</a:t>
            </a:r>
            <a:r>
              <a:rPr lang="es-VE" sz="3200" dirty="0" smtClean="0">
                <a:latin typeface="Aparajita" panose="020B0604020202020204" pitchFamily="34" charset="0"/>
                <a:cs typeface="Aparajita" panose="020B0604020202020204" pitchFamily="34" charset="0"/>
              </a:rPr>
              <a:t>?        Qué evalúa ACCESS? </a:t>
            </a:r>
            <a:endParaRPr lang="es-VE" sz="3200"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r>
              <a:rPr lang="en-US" dirty="0">
                <a:latin typeface="Aparajita" panose="020B0604020202020204" pitchFamily="34" charset="0"/>
                <a:cs typeface="Aparajita" panose="020B0604020202020204" pitchFamily="34" charset="0"/>
              </a:rPr>
              <a:t>ACCESS for ELLs test items are written from the model performance indicators of WIDA's five English Language Proficiency (ELP) standards:</a:t>
            </a:r>
          </a:p>
          <a:p>
            <a:r>
              <a:rPr lang="en-US" dirty="0">
                <a:latin typeface="Aparajita" panose="020B0604020202020204" pitchFamily="34" charset="0"/>
                <a:cs typeface="Aparajita" panose="020B0604020202020204" pitchFamily="34" charset="0"/>
              </a:rPr>
              <a:t>Social &amp; Instructional Language</a:t>
            </a:r>
          </a:p>
          <a:p>
            <a:r>
              <a:rPr lang="en-US" dirty="0">
                <a:latin typeface="Aparajita" panose="020B0604020202020204" pitchFamily="34" charset="0"/>
                <a:cs typeface="Aparajita" panose="020B0604020202020204" pitchFamily="34" charset="0"/>
              </a:rPr>
              <a:t>Language of Language Arts</a:t>
            </a:r>
          </a:p>
          <a:p>
            <a:r>
              <a:rPr lang="en-US" dirty="0">
                <a:latin typeface="Aparajita" panose="020B0604020202020204" pitchFamily="34" charset="0"/>
                <a:cs typeface="Aparajita" panose="020B0604020202020204" pitchFamily="34" charset="0"/>
              </a:rPr>
              <a:t>Language of Mathematics</a:t>
            </a:r>
          </a:p>
          <a:p>
            <a:r>
              <a:rPr lang="en-US" dirty="0">
                <a:latin typeface="Aparajita" panose="020B0604020202020204" pitchFamily="34" charset="0"/>
                <a:cs typeface="Aparajita" panose="020B0604020202020204" pitchFamily="34" charset="0"/>
              </a:rPr>
              <a:t>Language of Science</a:t>
            </a:r>
          </a:p>
          <a:p>
            <a:r>
              <a:rPr lang="en-US" dirty="0">
                <a:latin typeface="Aparajita" panose="020B0604020202020204" pitchFamily="34" charset="0"/>
                <a:cs typeface="Aparajita" panose="020B0604020202020204" pitchFamily="34" charset="0"/>
              </a:rPr>
              <a:t>Language of Social Studies</a:t>
            </a:r>
          </a:p>
          <a:p>
            <a:endParaRPr lang="es-VE" dirty="0">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lstStyle/>
          <a:p>
            <a:pPr marL="342900" lvl="0" indent="-342900">
              <a:tabLst>
                <a:tab pos="457200" algn="l"/>
              </a:tabLst>
            </a:pPr>
            <a:r>
              <a:rPr lang="es-VE" dirty="0">
                <a:solidFill>
                  <a:srgbClr val="000000"/>
                </a:solidFill>
                <a:latin typeface="Aparajita"/>
                <a:ea typeface="Times New Roman"/>
              </a:rPr>
              <a:t>Los aspectos evaluados en ACCESS son tomados del modelo de indicadores WIDA en las 5 áreas de Proficiencia del Lenguaje Ingles:</a:t>
            </a:r>
            <a:endParaRPr lang="es-VE" sz="1200" dirty="0">
              <a:latin typeface="Times New Roman"/>
              <a:ea typeface="Times New Roman"/>
            </a:endParaRPr>
          </a:p>
          <a:p>
            <a:pPr marL="342900" lvl="0" indent="-342900">
              <a:tabLst>
                <a:tab pos="457200" algn="l"/>
              </a:tabLst>
            </a:pPr>
            <a:r>
              <a:rPr lang="en-US" dirty="0">
                <a:solidFill>
                  <a:srgbClr val="000000"/>
                </a:solidFill>
                <a:latin typeface="Aparajita"/>
                <a:ea typeface="Times New Roman"/>
              </a:rPr>
              <a:t>Lenguaje Social y </a:t>
            </a:r>
            <a:r>
              <a:rPr lang="es-VE" dirty="0">
                <a:solidFill>
                  <a:srgbClr val="000000"/>
                </a:solidFill>
                <a:latin typeface="Aparajita"/>
                <a:ea typeface="Times New Roman"/>
              </a:rPr>
              <a:t>Académico</a:t>
            </a:r>
            <a:endParaRPr lang="es-VE" sz="1200" dirty="0">
              <a:latin typeface="Times New Roman"/>
              <a:ea typeface="Times New Roman"/>
            </a:endParaRPr>
          </a:p>
          <a:p>
            <a:pPr marL="342900" lvl="0" indent="-342900">
              <a:tabLst>
                <a:tab pos="457200" algn="l"/>
              </a:tabLst>
            </a:pPr>
            <a:r>
              <a:rPr lang="es-VE" dirty="0">
                <a:solidFill>
                  <a:srgbClr val="000000"/>
                </a:solidFill>
                <a:latin typeface="Aparajita"/>
                <a:ea typeface="Times New Roman"/>
              </a:rPr>
              <a:t>Lenguaje de lectura y comprensión</a:t>
            </a:r>
            <a:endParaRPr lang="es-VE" sz="1200" dirty="0">
              <a:latin typeface="Times New Roman"/>
              <a:ea typeface="Times New Roman"/>
            </a:endParaRPr>
          </a:p>
          <a:p>
            <a:pPr marL="342900" lvl="0" indent="-342900">
              <a:tabLst>
                <a:tab pos="457200" algn="l"/>
              </a:tabLst>
            </a:pPr>
            <a:r>
              <a:rPr lang="en-US" dirty="0">
                <a:solidFill>
                  <a:srgbClr val="000000"/>
                </a:solidFill>
                <a:latin typeface="Aparajita"/>
                <a:ea typeface="Times New Roman"/>
              </a:rPr>
              <a:t>Lenguaje de </a:t>
            </a:r>
            <a:r>
              <a:rPr lang="es-VE" dirty="0">
                <a:solidFill>
                  <a:srgbClr val="000000"/>
                </a:solidFill>
                <a:latin typeface="Aparajita"/>
                <a:ea typeface="Times New Roman"/>
              </a:rPr>
              <a:t>Matemáticas</a:t>
            </a:r>
            <a:endParaRPr lang="es-VE" sz="1200" dirty="0">
              <a:latin typeface="Times New Roman"/>
              <a:ea typeface="Times New Roman"/>
            </a:endParaRPr>
          </a:p>
          <a:p>
            <a:pPr marL="342900" lvl="0" indent="-342900">
              <a:tabLst>
                <a:tab pos="457200" algn="l"/>
              </a:tabLst>
            </a:pPr>
            <a:r>
              <a:rPr lang="en-US" dirty="0">
                <a:solidFill>
                  <a:srgbClr val="000000"/>
                </a:solidFill>
                <a:latin typeface="Aparajita"/>
                <a:ea typeface="Times New Roman"/>
              </a:rPr>
              <a:t>Lenguaje de Ciencias</a:t>
            </a:r>
            <a:endParaRPr lang="es-VE" sz="1200" dirty="0">
              <a:latin typeface="Times New Roman"/>
              <a:ea typeface="Times New Roman"/>
            </a:endParaRPr>
          </a:p>
          <a:p>
            <a:pPr marL="342900" lvl="0" indent="-342900">
              <a:tabLst>
                <a:tab pos="457200" algn="l"/>
              </a:tabLst>
            </a:pPr>
            <a:r>
              <a:rPr lang="en-US" dirty="0">
                <a:solidFill>
                  <a:srgbClr val="000000"/>
                </a:solidFill>
                <a:latin typeface="Aparajita"/>
                <a:ea typeface="Times New Roman"/>
              </a:rPr>
              <a:t>Lenguaje de Estudios Sociales</a:t>
            </a:r>
            <a:endParaRPr lang="es-VE" sz="1200" dirty="0">
              <a:latin typeface="Times New Roman"/>
              <a:ea typeface="Times New Roman"/>
            </a:endParaRPr>
          </a:p>
          <a:p>
            <a:pPr marL="0" indent="0">
              <a:lnSpc>
                <a:spcPct val="115000"/>
              </a:lnSpc>
              <a:spcAft>
                <a:spcPts val="1000"/>
              </a:spcAft>
              <a:buNone/>
            </a:pPr>
            <a:endParaRPr lang="es-VE" sz="1100" dirty="0">
              <a:effectLst/>
              <a:latin typeface="Calibri"/>
              <a:ea typeface="Calibri"/>
              <a:cs typeface="Times New Roman"/>
            </a:endParaRPr>
          </a:p>
        </p:txBody>
      </p:sp>
      <p:sp>
        <p:nvSpPr>
          <p:cNvPr id="7" name="Text Placeholder 2"/>
          <p:cNvSpPr>
            <a:spLocks noGrp="1"/>
          </p:cNvSpPr>
          <p:nvPr>
            <p:ph type="body" idx="1"/>
          </p:nvPr>
        </p:nvSpPr>
        <p:spPr>
          <a:xfrm>
            <a:off x="457200" y="5562600"/>
            <a:ext cx="4040188" cy="762000"/>
          </a:xfrm>
        </p:spPr>
        <p:txBody>
          <a:bodyPr/>
          <a:lstStyle/>
          <a:p>
            <a:endParaRPr lang="es-VE" dirty="0"/>
          </a:p>
        </p:txBody>
      </p:sp>
      <p:sp>
        <p:nvSpPr>
          <p:cNvPr id="8" name="Text Placeholder 2"/>
          <p:cNvSpPr>
            <a:spLocks noGrp="1"/>
          </p:cNvSpPr>
          <p:nvPr>
            <p:ph type="body" idx="1"/>
          </p:nvPr>
        </p:nvSpPr>
        <p:spPr>
          <a:xfrm>
            <a:off x="4648200" y="5562600"/>
            <a:ext cx="4040188" cy="762000"/>
          </a:xfrm>
        </p:spPr>
        <p:txBody>
          <a:bodyPr/>
          <a:lstStyle/>
          <a:p>
            <a:endParaRPr lang="es-VE" dirty="0"/>
          </a:p>
        </p:txBody>
      </p:sp>
    </p:spTree>
    <p:extLst>
      <p:ext uri="{BB962C8B-B14F-4D97-AF65-F5344CB8AC3E}">
        <p14:creationId xmlns:p14="http://schemas.microsoft.com/office/powerpoint/2010/main" val="1903190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1143000"/>
          </a:xfrm>
        </p:spPr>
        <p:txBody>
          <a:bodyPr>
            <a:normAutofit/>
          </a:bodyPr>
          <a:lstStyle/>
          <a:p>
            <a:r>
              <a:rPr lang="en-US" sz="2400" dirty="0">
                <a:latin typeface="Aparajita" panose="020B0604020202020204" pitchFamily="34" charset="0"/>
                <a:cs typeface="Aparajita" panose="020B0604020202020204" pitchFamily="34" charset="0"/>
              </a:rPr>
              <a:t>ACCESS Grade Clusters and </a:t>
            </a:r>
            <a:r>
              <a:rPr lang="en-US" sz="2400" dirty="0" smtClean="0">
                <a:latin typeface="Aparajita" panose="020B0604020202020204" pitchFamily="34" charset="0"/>
                <a:cs typeface="Aparajita" panose="020B0604020202020204" pitchFamily="34" charset="0"/>
              </a:rPr>
              <a:t>Tiers        ACCESS: Grupos por </a:t>
            </a:r>
            <a:r>
              <a:rPr lang="en-US" sz="2400" dirty="0">
                <a:latin typeface="Aparajita" panose="020B0604020202020204" pitchFamily="34" charset="0"/>
                <a:cs typeface="Aparajita" panose="020B0604020202020204" pitchFamily="34" charset="0"/>
              </a:rPr>
              <a:t>G</a:t>
            </a:r>
            <a:r>
              <a:rPr lang="en-US" sz="2400" dirty="0" smtClean="0">
                <a:latin typeface="Aparajita" panose="020B0604020202020204" pitchFamily="34" charset="0"/>
                <a:cs typeface="Aparajita" panose="020B0604020202020204" pitchFamily="34" charset="0"/>
              </a:rPr>
              <a:t>rado y </a:t>
            </a:r>
            <a:r>
              <a:rPr lang="en-US" sz="2400" dirty="0">
                <a:latin typeface="Aparajita" panose="020B0604020202020204" pitchFamily="34" charset="0"/>
                <a:cs typeface="Aparajita" panose="020B0604020202020204" pitchFamily="34" charset="0"/>
              </a:rPr>
              <a:t>N</a:t>
            </a:r>
            <a:r>
              <a:rPr lang="en-US" sz="2400" dirty="0" smtClean="0">
                <a:latin typeface="Aparajita" panose="020B0604020202020204" pitchFamily="34" charset="0"/>
                <a:cs typeface="Aparajita" panose="020B0604020202020204" pitchFamily="34" charset="0"/>
              </a:rPr>
              <a:t>iveles</a:t>
            </a:r>
            <a:endParaRPr lang="es-VE" sz="2400" dirty="0">
              <a:latin typeface="Aparajita" panose="020B0604020202020204" pitchFamily="34" charset="0"/>
              <a:cs typeface="Aparajita" panose="020B0604020202020204" pitchFamily="34" charset="0"/>
            </a:endParaRPr>
          </a:p>
        </p:txBody>
      </p:sp>
      <p:sp>
        <p:nvSpPr>
          <p:cNvPr id="3" name="Text Placeholder 2"/>
          <p:cNvSpPr>
            <a:spLocks noGrp="1"/>
          </p:cNvSpPr>
          <p:nvPr>
            <p:ph type="body" idx="1"/>
          </p:nvPr>
        </p:nvSpPr>
        <p:spPr>
          <a:xfrm>
            <a:off x="457200" y="5486400"/>
            <a:ext cx="4040188" cy="762000"/>
          </a:xfrm>
        </p:spPr>
        <p:txBody>
          <a:bodyPr/>
          <a:lstStyle/>
          <a:p>
            <a:endParaRPr lang="es-VE" dirty="0"/>
          </a:p>
        </p:txBody>
      </p:sp>
      <p:sp>
        <p:nvSpPr>
          <p:cNvPr id="4" name="Text Placeholder 3"/>
          <p:cNvSpPr>
            <a:spLocks noGrp="1"/>
          </p:cNvSpPr>
          <p:nvPr>
            <p:ph type="body" sz="half" idx="3"/>
          </p:nvPr>
        </p:nvSpPr>
        <p:spPr>
          <a:xfrm>
            <a:off x="4648200" y="5486400"/>
            <a:ext cx="4041775" cy="762000"/>
          </a:xfrm>
        </p:spPr>
        <p:txBody>
          <a:bodyPr/>
          <a:lstStyle/>
          <a:p>
            <a:endParaRPr lang="es-VE" dirty="0"/>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000" dirty="0">
                <a:latin typeface="Aparajita" panose="020B0604020202020204" pitchFamily="34" charset="0"/>
                <a:cs typeface="Aparajita" panose="020B0604020202020204" pitchFamily="34" charset="0"/>
              </a:rPr>
              <a:t>Test forms are divided into five grade-level clusters:</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Kindergarten</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Grades 1-2</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Grades 3-5</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Grades 6-8</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Grades </a:t>
            </a:r>
            <a:r>
              <a:rPr lang="en-US" dirty="0" smtClean="0">
                <a:latin typeface="Aparajita" panose="020B0604020202020204" pitchFamily="34" charset="0"/>
                <a:cs typeface="Aparajita" panose="020B0604020202020204" pitchFamily="34" charset="0"/>
              </a:rPr>
              <a:t>9-12</a:t>
            </a:r>
          </a:p>
          <a:p>
            <a:r>
              <a:rPr lang="en-US" sz="2000" dirty="0" smtClean="0">
                <a:latin typeface="Aparajita" panose="020B0604020202020204" pitchFamily="34" charset="0"/>
                <a:cs typeface="Aparajita" panose="020B0604020202020204" pitchFamily="34" charset="0"/>
              </a:rPr>
              <a:t>Within </a:t>
            </a:r>
            <a:r>
              <a:rPr lang="en-US" sz="2000" dirty="0">
                <a:latin typeface="Aparajita" panose="020B0604020202020204" pitchFamily="34" charset="0"/>
                <a:cs typeface="Aparajita" panose="020B0604020202020204" pitchFamily="34" charset="0"/>
              </a:rPr>
              <a:t>each grade-level cluster (except Kindergarten), ACCESS for ELLs consists of three forms: Tier A (beginning), Tier B (intermediate), and Tier C (advanced). </a:t>
            </a:r>
          </a:p>
          <a:p>
            <a:endParaRPr lang="es-VE" sz="2000" dirty="0"/>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000" dirty="0" smtClean="0">
                <a:latin typeface="Aparajita" panose="020B0604020202020204" pitchFamily="34" charset="0"/>
                <a:cs typeface="Aparajita" panose="020B0604020202020204" pitchFamily="34" charset="0"/>
              </a:rPr>
              <a:t>La prueba est</a:t>
            </a:r>
            <a:r>
              <a:rPr lang="en-US" sz="2000" dirty="0">
                <a:latin typeface="Aparajita" panose="020B0604020202020204" pitchFamily="34" charset="0"/>
                <a:cs typeface="Aparajita" panose="020B0604020202020204" pitchFamily="34" charset="0"/>
              </a:rPr>
              <a:t>á</a:t>
            </a:r>
            <a:r>
              <a:rPr lang="en-US" sz="2000" dirty="0" smtClean="0">
                <a:latin typeface="Aparajita" panose="020B0604020202020204" pitchFamily="34" charset="0"/>
                <a:cs typeface="Aparajita" panose="020B0604020202020204" pitchFamily="34" charset="0"/>
              </a:rPr>
              <a:t> dividida en 5 grupos dependiendo del grado</a:t>
            </a:r>
            <a:r>
              <a:rPr lang="en-US" sz="2000" dirty="0">
                <a:latin typeface="Aparajita" panose="020B0604020202020204" pitchFamily="34" charset="0"/>
                <a:cs typeface="Aparajita" panose="020B0604020202020204" pitchFamily="34" charset="0"/>
              </a:rPr>
              <a:t> </a:t>
            </a:r>
            <a:r>
              <a:rPr lang="en-US" sz="2000" dirty="0" smtClean="0">
                <a:latin typeface="Aparajita" panose="020B0604020202020204" pitchFamily="34" charset="0"/>
                <a:cs typeface="Aparajita" panose="020B0604020202020204" pitchFamily="34" charset="0"/>
              </a:rPr>
              <a:t>del estudiante:</a:t>
            </a:r>
          </a:p>
          <a:p>
            <a:pPr lvl="1">
              <a:buFont typeface="Arial" panose="020B0604020202020204" pitchFamily="34" charset="0"/>
              <a:buChar char="•"/>
            </a:pPr>
            <a:r>
              <a:rPr lang="en-US" dirty="0" smtClean="0">
                <a:latin typeface="Aparajita" panose="020B0604020202020204" pitchFamily="34" charset="0"/>
                <a:cs typeface="Aparajita" panose="020B0604020202020204" pitchFamily="34" charset="0"/>
              </a:rPr>
              <a:t>Kindergarten</a:t>
            </a:r>
          </a:p>
          <a:p>
            <a:pPr lvl="1">
              <a:buFont typeface="Arial" panose="020B0604020202020204" pitchFamily="34" charset="0"/>
              <a:buChar char="•"/>
            </a:pPr>
            <a:r>
              <a:rPr lang="en-US" dirty="0" smtClean="0">
                <a:latin typeface="Aparajita" panose="020B0604020202020204" pitchFamily="34" charset="0"/>
                <a:cs typeface="Aparajita" panose="020B0604020202020204" pitchFamily="34" charset="0"/>
              </a:rPr>
              <a:t>Grados 1-2</a:t>
            </a:r>
          </a:p>
          <a:p>
            <a:pPr lvl="1">
              <a:buFont typeface="Arial" panose="020B0604020202020204" pitchFamily="34" charset="0"/>
              <a:buChar char="•"/>
            </a:pPr>
            <a:r>
              <a:rPr lang="en-US" dirty="0" smtClean="0">
                <a:latin typeface="Aparajita" panose="020B0604020202020204" pitchFamily="34" charset="0"/>
                <a:cs typeface="Aparajita" panose="020B0604020202020204" pitchFamily="34" charset="0"/>
              </a:rPr>
              <a:t>Grados 3-5</a:t>
            </a:r>
          </a:p>
          <a:p>
            <a:pPr lvl="1">
              <a:buFont typeface="Arial" panose="020B0604020202020204" pitchFamily="34" charset="0"/>
              <a:buChar char="•"/>
            </a:pPr>
            <a:r>
              <a:rPr lang="en-US" dirty="0" smtClean="0">
                <a:latin typeface="Aparajita" panose="020B0604020202020204" pitchFamily="34" charset="0"/>
                <a:cs typeface="Aparajita" panose="020B0604020202020204" pitchFamily="34" charset="0"/>
              </a:rPr>
              <a:t>Grados 6-8</a:t>
            </a:r>
          </a:p>
          <a:p>
            <a:pPr lvl="1">
              <a:buFont typeface="Arial" panose="020B0604020202020204" pitchFamily="34" charset="0"/>
              <a:buChar char="•"/>
            </a:pPr>
            <a:r>
              <a:rPr lang="en-US" dirty="0" smtClean="0">
                <a:latin typeface="Aparajita" panose="020B0604020202020204" pitchFamily="34" charset="0"/>
                <a:cs typeface="Aparajita" panose="020B0604020202020204" pitchFamily="34" charset="0"/>
              </a:rPr>
              <a:t>Grados 9-12</a:t>
            </a:r>
          </a:p>
          <a:p>
            <a:pPr lvl="1">
              <a:buFont typeface="Arial" panose="020B0604020202020204" pitchFamily="34" charset="0"/>
              <a:buChar char="•"/>
            </a:pPr>
            <a:endParaRPr lang="en-US" dirty="0" smtClean="0">
              <a:latin typeface="Aparajita" panose="020B0604020202020204" pitchFamily="34" charset="0"/>
              <a:cs typeface="Aparajita" panose="020B0604020202020204" pitchFamily="34" charset="0"/>
            </a:endParaRPr>
          </a:p>
          <a:p>
            <a:r>
              <a:rPr lang="en-US" sz="2000" dirty="0" smtClean="0">
                <a:latin typeface="Aparajita" panose="020B0604020202020204" pitchFamily="34" charset="0"/>
                <a:cs typeface="Aparajita" panose="020B0604020202020204" pitchFamily="34" charset="0"/>
              </a:rPr>
              <a:t>Dentro de cada grupo (excepto Kindergarten) la prueba consiste en 3 formas: Nivel A (principiante), Nivel B (intermedio) y Nivel C (avanzado)</a:t>
            </a:r>
          </a:p>
          <a:p>
            <a:endParaRPr lang="en-US" sz="2000" dirty="0" smtClean="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195272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VE" sz="3200" dirty="0">
                <a:latin typeface="Aparajita" panose="020B0604020202020204" pitchFamily="34" charset="0"/>
                <a:cs typeface="Aparajita" panose="020B0604020202020204" pitchFamily="34" charset="0"/>
              </a:rPr>
              <a:t>When is ACCESS given</a:t>
            </a:r>
            <a:r>
              <a:rPr lang="es-VE" sz="3200" dirty="0" smtClean="0">
                <a:latin typeface="Aparajita" panose="020B0604020202020204" pitchFamily="34" charset="0"/>
                <a:cs typeface="Aparajita" panose="020B0604020202020204" pitchFamily="34" charset="0"/>
              </a:rPr>
              <a:t>?        Cuándo se toma la prueba?</a:t>
            </a:r>
            <a:endParaRPr lang="es-VE" sz="3200"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2800" dirty="0">
                <a:latin typeface="Aparajita" panose="020B0604020202020204" pitchFamily="34" charset="0"/>
                <a:cs typeface="Aparajita" panose="020B0604020202020204" pitchFamily="34" charset="0"/>
              </a:rPr>
              <a:t>It is given annually in WIDA Consortium member states to monitor students' progress in acquiring academic English.</a:t>
            </a:r>
          </a:p>
          <a:p>
            <a:r>
              <a:rPr lang="en-US" sz="2800" dirty="0">
                <a:latin typeface="Aparajita" panose="020B0604020202020204" pitchFamily="34" charset="0"/>
                <a:cs typeface="Aparajita" panose="020B0604020202020204" pitchFamily="34" charset="0"/>
              </a:rPr>
              <a:t>Fulton’s testing window January 21 – March </a:t>
            </a:r>
            <a:r>
              <a:rPr lang="en-US" sz="2800" dirty="0" smtClean="0">
                <a:latin typeface="Aparajita" panose="020B0604020202020204" pitchFamily="34" charset="0"/>
                <a:cs typeface="Aparajita" panose="020B0604020202020204" pitchFamily="34" charset="0"/>
              </a:rPr>
              <a:t>10</a:t>
            </a:r>
            <a:r>
              <a:rPr lang="en-US" sz="2800" dirty="0" smtClean="0">
                <a:latin typeface="Aparajita" panose="020B0604020202020204" pitchFamily="34" charset="0"/>
                <a:cs typeface="Aparajita" panose="020B0604020202020204" pitchFamily="34" charset="0"/>
              </a:rPr>
              <a:t>.</a:t>
            </a:r>
            <a:endParaRPr lang="en-US" sz="2800" dirty="0">
              <a:latin typeface="Aparajita" panose="020B0604020202020204" pitchFamily="34" charset="0"/>
              <a:cs typeface="Aparajita" panose="020B0604020202020204" pitchFamily="34" charset="0"/>
            </a:endParaRPr>
          </a:p>
          <a:p>
            <a:endParaRPr lang="es-VE" dirty="0"/>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342900" lvl="0" indent="-342900">
              <a:tabLst>
                <a:tab pos="457200" algn="l"/>
              </a:tabLst>
            </a:pPr>
            <a:r>
              <a:rPr lang="es-VE" sz="2800" dirty="0" smtClean="0">
                <a:solidFill>
                  <a:srgbClr val="000000"/>
                </a:solidFill>
                <a:latin typeface="Aparajita"/>
                <a:ea typeface="Times New Roman"/>
              </a:rPr>
              <a:t>Se aplica anualmente </a:t>
            </a:r>
            <a:r>
              <a:rPr lang="es-VE" sz="2800" dirty="0">
                <a:solidFill>
                  <a:srgbClr val="000000"/>
                </a:solidFill>
                <a:latin typeface="Aparajita"/>
                <a:ea typeface="Times New Roman"/>
              </a:rPr>
              <a:t>en los estados miembros del Consorcio WIDA para monitorear el progreso de los estudiantes en inglés.</a:t>
            </a:r>
            <a:endParaRPr lang="es-VE" sz="1200" dirty="0">
              <a:latin typeface="Times New Roman"/>
              <a:ea typeface="Times New Roman"/>
            </a:endParaRPr>
          </a:p>
          <a:p>
            <a:pPr marL="342900" lvl="0" indent="-342900">
              <a:tabLst>
                <a:tab pos="457200" algn="l"/>
              </a:tabLst>
            </a:pPr>
            <a:r>
              <a:rPr lang="es-VE" sz="2800" dirty="0">
                <a:solidFill>
                  <a:srgbClr val="000000"/>
                </a:solidFill>
                <a:latin typeface="Aparajita"/>
                <a:ea typeface="Times New Roman"/>
              </a:rPr>
              <a:t>El </a:t>
            </a:r>
            <a:r>
              <a:rPr lang="es-VE" sz="2800" dirty="0" smtClean="0">
                <a:solidFill>
                  <a:srgbClr val="000000"/>
                </a:solidFill>
                <a:latin typeface="Aparajita"/>
                <a:ea typeface="Times New Roman"/>
              </a:rPr>
              <a:t>período </a:t>
            </a:r>
            <a:r>
              <a:rPr lang="es-VE" sz="2800" dirty="0">
                <a:solidFill>
                  <a:srgbClr val="000000"/>
                </a:solidFill>
                <a:latin typeface="Aparajita"/>
                <a:ea typeface="Times New Roman"/>
              </a:rPr>
              <a:t>de prueba en Fulton County es entre enero 21 y </a:t>
            </a:r>
            <a:r>
              <a:rPr lang="es-VE" sz="2800" dirty="0" smtClean="0">
                <a:solidFill>
                  <a:srgbClr val="000000"/>
                </a:solidFill>
                <a:latin typeface="Aparajita"/>
                <a:ea typeface="Times New Roman"/>
              </a:rPr>
              <a:t>marzo10.</a:t>
            </a:r>
            <a:endParaRPr lang="es-VE" sz="1200" dirty="0">
              <a:latin typeface="Times New Roman"/>
              <a:ea typeface="Times New Roman"/>
            </a:endParaRPr>
          </a:p>
        </p:txBody>
      </p:sp>
      <p:sp>
        <p:nvSpPr>
          <p:cNvPr id="7" name="Text Placeholder 2"/>
          <p:cNvSpPr>
            <a:spLocks noGrp="1"/>
          </p:cNvSpPr>
          <p:nvPr>
            <p:ph type="body" idx="1"/>
          </p:nvPr>
        </p:nvSpPr>
        <p:spPr>
          <a:xfrm>
            <a:off x="457200" y="5791200"/>
            <a:ext cx="4040188" cy="762000"/>
          </a:xfrm>
        </p:spPr>
        <p:txBody>
          <a:bodyPr/>
          <a:lstStyle/>
          <a:p>
            <a:endParaRPr lang="es-VE" dirty="0"/>
          </a:p>
        </p:txBody>
      </p:sp>
      <p:sp>
        <p:nvSpPr>
          <p:cNvPr id="8" name="Text Placeholder 2"/>
          <p:cNvSpPr>
            <a:spLocks noGrp="1"/>
          </p:cNvSpPr>
          <p:nvPr>
            <p:ph type="body" idx="1"/>
          </p:nvPr>
        </p:nvSpPr>
        <p:spPr>
          <a:xfrm>
            <a:off x="4724400" y="5791200"/>
            <a:ext cx="4040188" cy="762000"/>
          </a:xfrm>
        </p:spPr>
        <p:txBody>
          <a:bodyPr/>
          <a:lstStyle/>
          <a:p>
            <a:endParaRPr lang="es-VE" dirty="0"/>
          </a:p>
        </p:txBody>
      </p:sp>
    </p:spTree>
    <p:extLst>
      <p:ext uri="{BB962C8B-B14F-4D97-AF65-F5344CB8AC3E}">
        <p14:creationId xmlns:p14="http://schemas.microsoft.com/office/powerpoint/2010/main" val="38746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8763000" cy="1143000"/>
          </a:xfrm>
        </p:spPr>
        <p:txBody>
          <a:bodyPr>
            <a:normAutofit/>
          </a:bodyPr>
          <a:lstStyle/>
          <a:p>
            <a:r>
              <a:rPr lang="es-VE" sz="2800" dirty="0">
                <a:latin typeface="Aparajita" panose="020B0604020202020204" pitchFamily="34" charset="0"/>
                <a:cs typeface="Aparajita" panose="020B0604020202020204" pitchFamily="34" charset="0"/>
              </a:rPr>
              <a:t>How is ACCESS administered</a:t>
            </a:r>
            <a:r>
              <a:rPr lang="es-VE" sz="2800" dirty="0" smtClean="0">
                <a:latin typeface="Aparajita" panose="020B0604020202020204" pitchFamily="34" charset="0"/>
                <a:cs typeface="Aparajita" panose="020B0604020202020204" pitchFamily="34" charset="0"/>
              </a:rPr>
              <a:t>?    Cómo se aplica la prueba ACCESS?</a:t>
            </a:r>
            <a:endParaRPr lang="es-VE" sz="2800"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2800" dirty="0">
                <a:latin typeface="Aparajita" panose="020B0604020202020204" pitchFamily="34" charset="0"/>
                <a:cs typeface="Aparajita" panose="020B0604020202020204" pitchFamily="34" charset="0"/>
              </a:rPr>
              <a:t>Kindergarten is administered individually in one test session for all language </a:t>
            </a:r>
            <a:r>
              <a:rPr lang="en-US" sz="2800" dirty="0" smtClean="0">
                <a:latin typeface="Aparajita" panose="020B0604020202020204" pitchFamily="34" charset="0"/>
                <a:cs typeface="Aparajita" panose="020B0604020202020204" pitchFamily="34" charset="0"/>
              </a:rPr>
              <a:t>domains.</a:t>
            </a:r>
            <a:endParaRPr lang="en-US" sz="2800" dirty="0">
              <a:latin typeface="Aparajita" panose="020B0604020202020204" pitchFamily="34" charset="0"/>
              <a:cs typeface="Aparajita" panose="020B0604020202020204" pitchFamily="34" charset="0"/>
            </a:endParaRPr>
          </a:p>
          <a:p>
            <a:r>
              <a:rPr lang="en-US" sz="2800" dirty="0">
                <a:latin typeface="Aparajita" panose="020B0604020202020204" pitchFamily="34" charset="0"/>
                <a:cs typeface="Aparajita" panose="020B0604020202020204" pitchFamily="34" charset="0"/>
              </a:rPr>
              <a:t>Grades 1-2, Grades 3-5</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Listening, Reading, and Writing are group administered tests by tier and grade cluster. </a:t>
            </a:r>
          </a:p>
          <a:p>
            <a:pPr lvl="1">
              <a:buFont typeface="Arial" panose="020B0604020202020204" pitchFamily="34" charset="0"/>
              <a:buChar char="•"/>
            </a:pPr>
            <a:r>
              <a:rPr lang="en-US" dirty="0">
                <a:latin typeface="Aparajita" panose="020B0604020202020204" pitchFamily="34" charset="0"/>
                <a:cs typeface="Aparajita" panose="020B0604020202020204" pitchFamily="34" charset="0"/>
              </a:rPr>
              <a:t>Speaking is individually administered</a:t>
            </a:r>
          </a:p>
          <a:p>
            <a:endParaRPr lang="es-VE" dirty="0"/>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342900" lvl="0" indent="-342900">
              <a:tabLst>
                <a:tab pos="457200" algn="l"/>
              </a:tabLst>
            </a:pPr>
            <a:r>
              <a:rPr lang="es-VE" dirty="0">
                <a:solidFill>
                  <a:srgbClr val="000000"/>
                </a:solidFill>
                <a:latin typeface="Aparajita"/>
                <a:ea typeface="Times New Roman"/>
              </a:rPr>
              <a:t>En kindergarten se evalúa individualmente en una sola sesión para todos los dominios del lenguaje</a:t>
            </a:r>
            <a:r>
              <a:rPr lang="es-VE" dirty="0" smtClean="0">
                <a:solidFill>
                  <a:srgbClr val="000000"/>
                </a:solidFill>
                <a:latin typeface="Aparajita"/>
                <a:ea typeface="Times New Roman"/>
              </a:rPr>
              <a:t>.</a:t>
            </a:r>
            <a:endParaRPr lang="en-US" sz="1100" dirty="0">
              <a:solidFill>
                <a:srgbClr val="000000"/>
              </a:solidFill>
              <a:latin typeface="Aparajita"/>
              <a:ea typeface="Times New Roman"/>
            </a:endParaRPr>
          </a:p>
          <a:p>
            <a:pPr marL="342900" lvl="0" indent="-342900">
              <a:tabLst>
                <a:tab pos="457200" algn="l"/>
              </a:tabLst>
            </a:pPr>
            <a:endParaRPr lang="es-VE" sz="1100" dirty="0">
              <a:latin typeface="Times New Roman"/>
              <a:ea typeface="Times New Roman"/>
            </a:endParaRPr>
          </a:p>
          <a:p>
            <a:pPr marL="342900" lvl="0" indent="-342900">
              <a:tabLst>
                <a:tab pos="457200" algn="l"/>
              </a:tabLst>
            </a:pPr>
            <a:r>
              <a:rPr lang="es-VE" dirty="0">
                <a:solidFill>
                  <a:srgbClr val="000000"/>
                </a:solidFill>
                <a:latin typeface="Aparajita"/>
                <a:ea typeface="Times New Roman"/>
              </a:rPr>
              <a:t>Grados </a:t>
            </a:r>
            <a:r>
              <a:rPr lang="en-US" dirty="0">
                <a:solidFill>
                  <a:srgbClr val="000000"/>
                </a:solidFill>
                <a:latin typeface="Aparajita"/>
                <a:ea typeface="Times New Roman"/>
              </a:rPr>
              <a:t>1-2,</a:t>
            </a:r>
            <a:r>
              <a:rPr lang="es-VE" dirty="0">
                <a:solidFill>
                  <a:srgbClr val="000000"/>
                </a:solidFill>
                <a:latin typeface="Aparajita"/>
                <a:ea typeface="Times New Roman"/>
              </a:rPr>
              <a:t> Grados</a:t>
            </a:r>
            <a:r>
              <a:rPr lang="en-US" dirty="0">
                <a:solidFill>
                  <a:srgbClr val="000000"/>
                </a:solidFill>
                <a:latin typeface="Aparajita"/>
                <a:ea typeface="Times New Roman"/>
              </a:rPr>
              <a:t> 3-5</a:t>
            </a:r>
            <a:endParaRPr lang="es-VE" sz="1100" dirty="0">
              <a:latin typeface="Times New Roman"/>
              <a:ea typeface="Times New Roman"/>
            </a:endParaRPr>
          </a:p>
          <a:p>
            <a:pPr marL="742950" marR="0" lvl="1" indent="-285750">
              <a:spcBef>
                <a:spcPts val="0"/>
              </a:spcBef>
              <a:spcAft>
                <a:spcPts val="0"/>
              </a:spcAft>
              <a:buFont typeface="Arial"/>
              <a:buChar char="•"/>
              <a:tabLst>
                <a:tab pos="914400" algn="l"/>
              </a:tabLst>
            </a:pPr>
            <a:r>
              <a:rPr lang="es-VE" dirty="0">
                <a:solidFill>
                  <a:srgbClr val="000000"/>
                </a:solidFill>
                <a:latin typeface="Aparajita"/>
                <a:ea typeface="Times New Roman"/>
                <a:cs typeface="Times New Roman"/>
              </a:rPr>
              <a:t>Comprensión, Lectura y Escritura se evalúan en grupo por nivel y por grupo</a:t>
            </a:r>
            <a:endParaRPr lang="es-VE" sz="1200" dirty="0">
              <a:latin typeface="Times New Roman"/>
              <a:ea typeface="Times New Roman"/>
              <a:cs typeface="Times New Roman"/>
            </a:endParaRPr>
          </a:p>
          <a:p>
            <a:pPr marL="742950" marR="0" lvl="1" indent="-285750">
              <a:spcBef>
                <a:spcPts val="0"/>
              </a:spcBef>
              <a:spcAft>
                <a:spcPts val="0"/>
              </a:spcAft>
              <a:buFont typeface="Arial"/>
              <a:buChar char="•"/>
              <a:tabLst>
                <a:tab pos="914400" algn="l"/>
              </a:tabLst>
            </a:pPr>
            <a:r>
              <a:rPr lang="en-US" dirty="0">
                <a:solidFill>
                  <a:srgbClr val="000000"/>
                </a:solidFill>
                <a:latin typeface="Aparajita"/>
                <a:ea typeface="Times New Roman"/>
                <a:cs typeface="Times New Roman"/>
              </a:rPr>
              <a:t>Conversación se evalúa individualmente</a:t>
            </a:r>
            <a:endParaRPr lang="es-VE" sz="1200" dirty="0">
              <a:latin typeface="Times New Roman"/>
              <a:ea typeface="Times New Roman"/>
              <a:cs typeface="Times New Roman"/>
            </a:endParaRPr>
          </a:p>
          <a:p>
            <a:endParaRPr lang="es-VE" dirty="0">
              <a:latin typeface="Aparajita" panose="020B0604020202020204" pitchFamily="34" charset="0"/>
              <a:cs typeface="Aparajita" panose="020B0604020202020204" pitchFamily="34" charset="0"/>
            </a:endParaRPr>
          </a:p>
        </p:txBody>
      </p:sp>
      <p:sp>
        <p:nvSpPr>
          <p:cNvPr id="7" name="Text Placeholder 2"/>
          <p:cNvSpPr>
            <a:spLocks noGrp="1"/>
          </p:cNvSpPr>
          <p:nvPr>
            <p:ph type="body" idx="1"/>
          </p:nvPr>
        </p:nvSpPr>
        <p:spPr>
          <a:xfrm>
            <a:off x="457200" y="5562600"/>
            <a:ext cx="4040188" cy="762000"/>
          </a:xfrm>
        </p:spPr>
        <p:txBody>
          <a:bodyPr/>
          <a:lstStyle/>
          <a:p>
            <a:endParaRPr lang="es-VE" dirty="0"/>
          </a:p>
        </p:txBody>
      </p:sp>
      <p:sp>
        <p:nvSpPr>
          <p:cNvPr id="8" name="Text Placeholder 2"/>
          <p:cNvSpPr>
            <a:spLocks noGrp="1"/>
          </p:cNvSpPr>
          <p:nvPr>
            <p:ph type="body" idx="1"/>
          </p:nvPr>
        </p:nvSpPr>
        <p:spPr>
          <a:xfrm>
            <a:off x="4648200" y="5562600"/>
            <a:ext cx="4040188" cy="762000"/>
          </a:xfrm>
        </p:spPr>
        <p:txBody>
          <a:bodyPr/>
          <a:lstStyle/>
          <a:p>
            <a:endParaRPr lang="es-VE" dirty="0"/>
          </a:p>
        </p:txBody>
      </p:sp>
    </p:spTree>
    <p:extLst>
      <p:ext uri="{BB962C8B-B14F-4D97-AF65-F5344CB8AC3E}">
        <p14:creationId xmlns:p14="http://schemas.microsoft.com/office/powerpoint/2010/main" val="3029914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parajita" panose="020B0604020202020204" pitchFamily="34" charset="0"/>
                <a:cs typeface="Aparajita" panose="020B0604020202020204" pitchFamily="34" charset="0"/>
              </a:rPr>
              <a:t>How long does ACCESS take</a:t>
            </a:r>
            <a:r>
              <a:rPr lang="en-US" sz="2800" dirty="0" smtClean="0">
                <a:latin typeface="Aparajita" panose="020B0604020202020204" pitchFamily="34" charset="0"/>
                <a:cs typeface="Aparajita" panose="020B0604020202020204" pitchFamily="34" charset="0"/>
              </a:rPr>
              <a:t>?     Cuánto </a:t>
            </a:r>
            <a:r>
              <a:rPr lang="en-US" sz="2800" dirty="0">
                <a:latin typeface="Aparajita" panose="020B0604020202020204" pitchFamily="34" charset="0"/>
                <a:cs typeface="Aparajita" panose="020B0604020202020204" pitchFamily="34" charset="0"/>
              </a:rPr>
              <a:t>t</a:t>
            </a:r>
            <a:r>
              <a:rPr lang="en-US" sz="2800" dirty="0" smtClean="0">
                <a:latin typeface="Aparajita" panose="020B0604020202020204" pitchFamily="34" charset="0"/>
                <a:cs typeface="Aparajita" panose="020B0604020202020204" pitchFamily="34" charset="0"/>
              </a:rPr>
              <a:t>iempo </a:t>
            </a:r>
            <a:r>
              <a:rPr lang="en-US" sz="2800" dirty="0">
                <a:latin typeface="Aparajita" panose="020B0604020202020204" pitchFamily="34" charset="0"/>
                <a:cs typeface="Aparajita" panose="020B0604020202020204" pitchFamily="34" charset="0"/>
              </a:rPr>
              <a:t>t</a:t>
            </a:r>
            <a:r>
              <a:rPr lang="en-US" sz="2800" dirty="0" smtClean="0">
                <a:latin typeface="Aparajita" panose="020B0604020202020204" pitchFamily="34" charset="0"/>
                <a:cs typeface="Aparajita" panose="020B0604020202020204" pitchFamily="34" charset="0"/>
              </a:rPr>
              <a:t>oma la prueba?</a:t>
            </a:r>
            <a:endParaRPr lang="es-VE" sz="2800"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s-VE" sz="2800" dirty="0">
                <a:latin typeface="Aparajita" panose="020B0604020202020204" pitchFamily="34" charset="0"/>
                <a:cs typeface="Aparajita" panose="020B0604020202020204" pitchFamily="34" charset="0"/>
              </a:rPr>
              <a:t>Kindergarten</a:t>
            </a:r>
          </a:p>
          <a:p>
            <a:pPr lvl="2">
              <a:buFont typeface="Arial" panose="020B0604020202020204" pitchFamily="34" charset="0"/>
              <a:buChar char="•"/>
            </a:pPr>
            <a:r>
              <a:rPr lang="es-VE" sz="2600" dirty="0">
                <a:latin typeface="Aparajita" panose="020B0604020202020204" pitchFamily="34" charset="0"/>
                <a:cs typeface="Aparajita" panose="020B0604020202020204" pitchFamily="34" charset="0"/>
              </a:rPr>
              <a:t>All </a:t>
            </a:r>
            <a:r>
              <a:rPr lang="es-VE" sz="2600" dirty="0" smtClean="0">
                <a:latin typeface="Aparajita" panose="020B0604020202020204" pitchFamily="34" charset="0"/>
                <a:cs typeface="Aparajita" panose="020B0604020202020204" pitchFamily="34" charset="0"/>
              </a:rPr>
              <a:t>domains </a:t>
            </a:r>
            <a:r>
              <a:rPr lang="es-VE" sz="2600" dirty="0">
                <a:latin typeface="Aparajita" panose="020B0604020202020204" pitchFamily="34" charset="0"/>
                <a:cs typeface="Aparajita" panose="020B0604020202020204" pitchFamily="34" charset="0"/>
              </a:rPr>
              <a:t>20 – 45 </a:t>
            </a:r>
            <a:r>
              <a:rPr lang="es-VE" sz="2600" dirty="0" smtClean="0">
                <a:latin typeface="Aparajita" panose="020B0604020202020204" pitchFamily="34" charset="0"/>
                <a:cs typeface="Aparajita" panose="020B0604020202020204" pitchFamily="34" charset="0"/>
              </a:rPr>
              <a:t>min.</a:t>
            </a:r>
            <a:endParaRPr lang="es-VE" sz="2600" dirty="0">
              <a:latin typeface="Aparajita" panose="020B0604020202020204" pitchFamily="34" charset="0"/>
              <a:cs typeface="Aparajita" panose="020B0604020202020204" pitchFamily="34" charset="0"/>
            </a:endParaRPr>
          </a:p>
          <a:p>
            <a:r>
              <a:rPr lang="es-VE" sz="2800" dirty="0">
                <a:latin typeface="Aparajita" panose="020B0604020202020204" pitchFamily="34" charset="0"/>
                <a:cs typeface="Aparajita" panose="020B0604020202020204" pitchFamily="34" charset="0"/>
              </a:rPr>
              <a:t>Grades 1-2, Grades 3-5</a:t>
            </a:r>
          </a:p>
          <a:p>
            <a:pPr lvl="2">
              <a:buFont typeface="Arial" panose="020B0604020202020204" pitchFamily="34" charset="0"/>
              <a:buChar char="•"/>
            </a:pPr>
            <a:r>
              <a:rPr lang="es-VE" sz="2600" dirty="0">
                <a:latin typeface="Aparajita" panose="020B0604020202020204" pitchFamily="34" charset="0"/>
                <a:cs typeface="Aparajita" panose="020B0604020202020204" pitchFamily="34" charset="0"/>
              </a:rPr>
              <a:t>Listening </a:t>
            </a:r>
            <a:r>
              <a:rPr lang="es-VE" sz="2600" dirty="0" smtClean="0">
                <a:latin typeface="Aparajita" panose="020B0604020202020204" pitchFamily="34" charset="0"/>
                <a:cs typeface="Aparajita" panose="020B0604020202020204" pitchFamily="34" charset="0"/>
              </a:rPr>
              <a:t> </a:t>
            </a:r>
            <a:r>
              <a:rPr lang="es-VE" sz="2600" dirty="0">
                <a:latin typeface="Aparajita" panose="020B0604020202020204" pitchFamily="34" charset="0"/>
                <a:cs typeface="Aparajita" panose="020B0604020202020204" pitchFamily="34" charset="0"/>
              </a:rPr>
              <a:t>25 – 40 </a:t>
            </a:r>
            <a:r>
              <a:rPr lang="es-VE" sz="2600" dirty="0" smtClean="0">
                <a:latin typeface="Aparajita" panose="020B0604020202020204" pitchFamily="34" charset="0"/>
                <a:cs typeface="Aparajita" panose="020B0604020202020204" pitchFamily="34" charset="0"/>
              </a:rPr>
              <a:t>min.</a:t>
            </a:r>
            <a:endParaRPr lang="es-VE" sz="2600" dirty="0">
              <a:latin typeface="Aparajita" panose="020B0604020202020204" pitchFamily="34" charset="0"/>
              <a:cs typeface="Aparajita" panose="020B0604020202020204" pitchFamily="34" charset="0"/>
            </a:endParaRPr>
          </a:p>
          <a:p>
            <a:pPr lvl="2">
              <a:buFont typeface="Arial" panose="020B0604020202020204" pitchFamily="34" charset="0"/>
              <a:buChar char="•"/>
            </a:pPr>
            <a:r>
              <a:rPr lang="es-VE" sz="2600" dirty="0">
                <a:latin typeface="Aparajita" panose="020B0604020202020204" pitchFamily="34" charset="0"/>
                <a:cs typeface="Aparajita" panose="020B0604020202020204" pitchFamily="34" charset="0"/>
              </a:rPr>
              <a:t>Reading </a:t>
            </a:r>
            <a:r>
              <a:rPr lang="es-VE" sz="2600" dirty="0" smtClean="0">
                <a:latin typeface="Aparajita" panose="020B0604020202020204" pitchFamily="34" charset="0"/>
                <a:cs typeface="Aparajita" panose="020B0604020202020204" pitchFamily="34" charset="0"/>
              </a:rPr>
              <a:t> </a:t>
            </a:r>
            <a:r>
              <a:rPr lang="es-VE" sz="2600" dirty="0">
                <a:latin typeface="Aparajita" panose="020B0604020202020204" pitchFamily="34" charset="0"/>
                <a:cs typeface="Aparajita" panose="020B0604020202020204" pitchFamily="34" charset="0"/>
              </a:rPr>
              <a:t>35 - 45 </a:t>
            </a:r>
            <a:r>
              <a:rPr lang="es-VE" sz="2600" dirty="0" smtClean="0">
                <a:latin typeface="Aparajita" panose="020B0604020202020204" pitchFamily="34" charset="0"/>
                <a:cs typeface="Aparajita" panose="020B0604020202020204" pitchFamily="34" charset="0"/>
              </a:rPr>
              <a:t>min.</a:t>
            </a:r>
            <a:endParaRPr lang="es-VE" sz="2600" dirty="0">
              <a:latin typeface="Aparajita" panose="020B0604020202020204" pitchFamily="34" charset="0"/>
              <a:cs typeface="Aparajita" panose="020B0604020202020204" pitchFamily="34" charset="0"/>
            </a:endParaRPr>
          </a:p>
          <a:p>
            <a:pPr lvl="2">
              <a:buFont typeface="Arial" panose="020B0604020202020204" pitchFamily="34" charset="0"/>
              <a:buChar char="•"/>
            </a:pPr>
            <a:r>
              <a:rPr lang="es-VE" sz="2600" dirty="0">
                <a:latin typeface="Aparajita" panose="020B0604020202020204" pitchFamily="34" charset="0"/>
                <a:cs typeface="Aparajita" panose="020B0604020202020204" pitchFamily="34" charset="0"/>
              </a:rPr>
              <a:t>Writing </a:t>
            </a:r>
            <a:r>
              <a:rPr lang="es-VE" sz="2600" dirty="0" smtClean="0">
                <a:latin typeface="Aparajita" panose="020B0604020202020204" pitchFamily="34" charset="0"/>
                <a:cs typeface="Aparajita" panose="020B0604020202020204" pitchFamily="34" charset="0"/>
              </a:rPr>
              <a:t> </a:t>
            </a:r>
            <a:r>
              <a:rPr lang="es-VE" sz="2600" dirty="0">
                <a:latin typeface="Aparajita" panose="020B0604020202020204" pitchFamily="34" charset="0"/>
                <a:cs typeface="Aparajita" panose="020B0604020202020204" pitchFamily="34" charset="0"/>
              </a:rPr>
              <a:t>30 - 65 </a:t>
            </a:r>
            <a:r>
              <a:rPr lang="es-VE" sz="2600" dirty="0" smtClean="0">
                <a:latin typeface="Aparajita" panose="020B0604020202020204" pitchFamily="34" charset="0"/>
                <a:cs typeface="Aparajita" panose="020B0604020202020204" pitchFamily="34" charset="0"/>
              </a:rPr>
              <a:t>min.</a:t>
            </a:r>
            <a:endParaRPr lang="es-VE" sz="2600" dirty="0">
              <a:latin typeface="Aparajita" panose="020B0604020202020204" pitchFamily="34" charset="0"/>
              <a:cs typeface="Aparajita" panose="020B0604020202020204" pitchFamily="34" charset="0"/>
            </a:endParaRPr>
          </a:p>
          <a:p>
            <a:pPr lvl="2">
              <a:buFont typeface="Arial" panose="020B0604020202020204" pitchFamily="34" charset="0"/>
              <a:buChar char="•"/>
            </a:pPr>
            <a:r>
              <a:rPr lang="es-VE" sz="2600" dirty="0">
                <a:latin typeface="Aparajita" panose="020B0604020202020204" pitchFamily="34" charset="0"/>
                <a:cs typeface="Aparajita" panose="020B0604020202020204" pitchFamily="34" charset="0"/>
              </a:rPr>
              <a:t>Speaking </a:t>
            </a:r>
            <a:r>
              <a:rPr lang="es-VE" sz="2600" dirty="0" smtClean="0">
                <a:latin typeface="Aparajita" panose="020B0604020202020204" pitchFamily="34" charset="0"/>
                <a:cs typeface="Aparajita" panose="020B0604020202020204" pitchFamily="34" charset="0"/>
              </a:rPr>
              <a:t> </a:t>
            </a:r>
            <a:r>
              <a:rPr lang="es-VE" sz="2600" dirty="0">
                <a:latin typeface="Aparajita" panose="020B0604020202020204" pitchFamily="34" charset="0"/>
                <a:cs typeface="Aparajita" panose="020B0604020202020204" pitchFamily="34" charset="0"/>
              </a:rPr>
              <a:t>15 </a:t>
            </a:r>
            <a:r>
              <a:rPr lang="es-VE" sz="2600" dirty="0" smtClean="0">
                <a:latin typeface="Aparajita" panose="020B0604020202020204" pitchFamily="34" charset="0"/>
                <a:cs typeface="Aparajita" panose="020B0604020202020204" pitchFamily="34" charset="0"/>
              </a:rPr>
              <a:t>min.</a:t>
            </a:r>
            <a:endParaRPr lang="es-VE" sz="2600" dirty="0">
              <a:latin typeface="Aparajita" panose="020B0604020202020204" pitchFamily="34" charset="0"/>
              <a:cs typeface="Aparajita" panose="020B0604020202020204" pitchFamily="34" charset="0"/>
            </a:endParaRPr>
          </a:p>
          <a:p>
            <a:endParaRPr lang="es-VE" sz="2600" dirty="0">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800" dirty="0" smtClean="0">
                <a:latin typeface="Aparajita" panose="020B0604020202020204" pitchFamily="34" charset="0"/>
                <a:cs typeface="Aparajita" panose="020B0604020202020204" pitchFamily="34" charset="0"/>
              </a:rPr>
              <a:t>Kindergarten</a:t>
            </a:r>
          </a:p>
          <a:p>
            <a:pPr lvl="2">
              <a:buFont typeface="Arial" panose="020B0604020202020204" pitchFamily="34" charset="0"/>
              <a:buChar char="•"/>
            </a:pPr>
            <a:r>
              <a:rPr lang="en-US" sz="2600" dirty="0" smtClean="0">
                <a:latin typeface="Aparajita" panose="020B0604020202020204" pitchFamily="34" charset="0"/>
                <a:cs typeface="Aparajita" panose="020B0604020202020204" pitchFamily="34" charset="0"/>
              </a:rPr>
              <a:t>Todos los dominios: 20-45 Min.</a:t>
            </a:r>
          </a:p>
          <a:p>
            <a:r>
              <a:rPr lang="en-US" sz="2800" dirty="0" smtClean="0">
                <a:latin typeface="Aparajita" panose="020B0604020202020204" pitchFamily="34" charset="0"/>
                <a:cs typeface="Aparajita" panose="020B0604020202020204" pitchFamily="34" charset="0"/>
              </a:rPr>
              <a:t>Grados 1-2, Grados 3-5:</a:t>
            </a:r>
          </a:p>
          <a:p>
            <a:pPr lvl="2">
              <a:buFont typeface="Arial" panose="020B0604020202020204" pitchFamily="34" charset="0"/>
              <a:buChar char="•"/>
            </a:pPr>
            <a:r>
              <a:rPr lang="en-US" sz="2600" dirty="0" smtClean="0">
                <a:latin typeface="Aparajita" panose="020B0604020202020204" pitchFamily="34" charset="0"/>
                <a:cs typeface="Aparajita" panose="020B0604020202020204" pitchFamily="34" charset="0"/>
              </a:rPr>
              <a:t>Comprensión 25-40 min.</a:t>
            </a:r>
          </a:p>
          <a:p>
            <a:pPr lvl="2">
              <a:buFont typeface="Arial" panose="020B0604020202020204" pitchFamily="34" charset="0"/>
              <a:buChar char="•"/>
            </a:pPr>
            <a:r>
              <a:rPr lang="en-US" sz="2600" dirty="0" smtClean="0">
                <a:latin typeface="Aparajita" panose="020B0604020202020204" pitchFamily="34" charset="0"/>
                <a:cs typeface="Aparajita" panose="020B0604020202020204" pitchFamily="34" charset="0"/>
              </a:rPr>
              <a:t>Lectura 35-45 min.</a:t>
            </a:r>
          </a:p>
          <a:p>
            <a:pPr lvl="2">
              <a:buFont typeface="Arial" panose="020B0604020202020204" pitchFamily="34" charset="0"/>
              <a:buChar char="•"/>
            </a:pPr>
            <a:r>
              <a:rPr lang="en-US" sz="2600" dirty="0" smtClean="0">
                <a:latin typeface="Aparajita" panose="020B0604020202020204" pitchFamily="34" charset="0"/>
                <a:cs typeface="Aparajita" panose="020B0604020202020204" pitchFamily="34" charset="0"/>
              </a:rPr>
              <a:t>Escritura 30-65</a:t>
            </a:r>
          </a:p>
          <a:p>
            <a:pPr lvl="2">
              <a:buFont typeface="Arial" panose="020B0604020202020204" pitchFamily="34" charset="0"/>
              <a:buChar char="•"/>
            </a:pPr>
            <a:r>
              <a:rPr lang="en-US" sz="2600" dirty="0" smtClean="0">
                <a:latin typeface="Aparajita" panose="020B0604020202020204" pitchFamily="34" charset="0"/>
                <a:cs typeface="Aparajita" panose="020B0604020202020204" pitchFamily="34" charset="0"/>
              </a:rPr>
              <a:t>Conversación 15 min.</a:t>
            </a:r>
            <a:endParaRPr lang="es-VE" sz="2600" dirty="0">
              <a:latin typeface="Aparajita" panose="020B0604020202020204" pitchFamily="34" charset="0"/>
              <a:cs typeface="Aparajita" panose="020B0604020202020204" pitchFamily="34" charset="0"/>
            </a:endParaRPr>
          </a:p>
        </p:txBody>
      </p:sp>
      <p:sp>
        <p:nvSpPr>
          <p:cNvPr id="7" name="Text Placeholder 2"/>
          <p:cNvSpPr>
            <a:spLocks noGrp="1"/>
          </p:cNvSpPr>
          <p:nvPr>
            <p:ph type="body" idx="1"/>
          </p:nvPr>
        </p:nvSpPr>
        <p:spPr>
          <a:xfrm>
            <a:off x="457200" y="5486400"/>
            <a:ext cx="4040188" cy="762000"/>
          </a:xfrm>
        </p:spPr>
        <p:txBody>
          <a:bodyPr/>
          <a:lstStyle/>
          <a:p>
            <a:endParaRPr lang="es-VE" dirty="0"/>
          </a:p>
        </p:txBody>
      </p:sp>
      <p:sp>
        <p:nvSpPr>
          <p:cNvPr id="8" name="Text Placeholder 2"/>
          <p:cNvSpPr>
            <a:spLocks noGrp="1"/>
          </p:cNvSpPr>
          <p:nvPr>
            <p:ph type="body" idx="1"/>
          </p:nvPr>
        </p:nvSpPr>
        <p:spPr>
          <a:xfrm>
            <a:off x="4724400" y="5486400"/>
            <a:ext cx="4040188" cy="762000"/>
          </a:xfrm>
        </p:spPr>
        <p:txBody>
          <a:bodyPr/>
          <a:lstStyle/>
          <a:p>
            <a:endParaRPr lang="es-VE" dirty="0"/>
          </a:p>
        </p:txBody>
      </p:sp>
    </p:spTree>
    <p:extLst>
      <p:ext uri="{BB962C8B-B14F-4D97-AF65-F5344CB8AC3E}">
        <p14:creationId xmlns:p14="http://schemas.microsoft.com/office/powerpoint/2010/main" val="93859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1143000"/>
          </a:xfrm>
        </p:spPr>
        <p:txBody>
          <a:bodyPr>
            <a:normAutofit/>
          </a:bodyPr>
          <a:lstStyle/>
          <a:p>
            <a:r>
              <a:rPr lang="en-US" sz="3200" dirty="0">
                <a:latin typeface="Aparajita" panose="020B0604020202020204" pitchFamily="34" charset="0"/>
                <a:cs typeface="Aparajita" panose="020B0604020202020204" pitchFamily="34" charset="0"/>
              </a:rPr>
              <a:t>What is ACCESS used for</a:t>
            </a:r>
            <a:r>
              <a:rPr lang="en-US" sz="3200" dirty="0" smtClean="0">
                <a:latin typeface="Aparajita" panose="020B0604020202020204" pitchFamily="34" charset="0"/>
                <a:cs typeface="Aparajita" panose="020B0604020202020204" pitchFamily="34" charset="0"/>
              </a:rPr>
              <a:t>? Para qué se utiliza ACCESS?</a:t>
            </a:r>
            <a:endParaRPr lang="es-VE" sz="3200"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xfrm>
            <a:off x="457200" y="1444294"/>
            <a:ext cx="4040188" cy="465170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800" dirty="0">
                <a:latin typeface="Aparajita" panose="020B0604020202020204" pitchFamily="34" charset="0"/>
                <a:cs typeface="Aparajita" panose="020B0604020202020204" pitchFamily="34" charset="0"/>
              </a:rPr>
              <a:t>ACCESS scores determine progress in social and academic language for your child in all language domains.  </a:t>
            </a:r>
          </a:p>
          <a:p>
            <a:r>
              <a:rPr lang="en-US" sz="2800" dirty="0">
                <a:latin typeface="Aparajita" panose="020B0604020202020204" pitchFamily="34" charset="0"/>
                <a:cs typeface="Aparajita" panose="020B0604020202020204" pitchFamily="34" charset="0"/>
              </a:rPr>
              <a:t>ACCESS is used to determine whether your child is eligible to exit the ESOL program or should continue services for the following year.</a:t>
            </a:r>
          </a:p>
          <a:p>
            <a:endParaRPr lang="es-VE" sz="2800" dirty="0">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xfrm>
            <a:off x="4645025" y="1444294"/>
            <a:ext cx="4041775" cy="465170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800" dirty="0" smtClean="0">
                <a:latin typeface="Aparajita" panose="020B0604020202020204" pitchFamily="34" charset="0"/>
                <a:cs typeface="Aparajita" panose="020B0604020202020204" pitchFamily="34" charset="0"/>
              </a:rPr>
              <a:t>Las calificaciones de ACCESS determina el progreso de su hijo en todos los dominios del lenguaje social y académico.</a:t>
            </a:r>
          </a:p>
          <a:p>
            <a:r>
              <a:rPr lang="en-US" sz="2800" dirty="0" smtClean="0">
                <a:latin typeface="Aparajita" panose="020B0604020202020204" pitchFamily="34" charset="0"/>
                <a:cs typeface="Aparajita" panose="020B0604020202020204" pitchFamily="34" charset="0"/>
              </a:rPr>
              <a:t>ACCESS se utiliza para determinar si su hijo es elegible para salir del programa ESOL o si debe continuar durante el siguiente año.</a:t>
            </a:r>
            <a:endParaRPr lang="es-VE" sz="2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666873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2737" t="1837"/>
          <a:stretch/>
        </p:blipFill>
        <p:spPr>
          <a:xfrm>
            <a:off x="228600" y="1143000"/>
            <a:ext cx="4191000" cy="5402685"/>
          </a:xfrm>
        </p:spPr>
      </p:pic>
      <p:sp>
        <p:nvSpPr>
          <p:cNvPr id="3" name="Title 2"/>
          <p:cNvSpPr>
            <a:spLocks noGrp="1"/>
          </p:cNvSpPr>
          <p:nvPr>
            <p:ph type="title"/>
          </p:nvPr>
        </p:nvSpPr>
        <p:spPr/>
        <p:txBody>
          <a:bodyPr/>
          <a:lstStyle/>
          <a:p>
            <a:r>
              <a:rPr lang="en-US" dirty="0" smtClean="0"/>
              <a:t>ACCESS Parent Report</a:t>
            </a:r>
            <a:endParaRPr lang="en-US" dirty="0"/>
          </a:p>
        </p:txBody>
      </p:sp>
      <p:pic>
        <p:nvPicPr>
          <p:cNvPr id="5"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95400"/>
            <a:ext cx="4343400" cy="5355914"/>
          </a:xfrm>
          <a:prstGeom prst="rect">
            <a:avLst/>
          </a:prstGeom>
        </p:spPr>
      </p:pic>
      <p:sp>
        <p:nvSpPr>
          <p:cNvPr id="2" name="Rectangle 1"/>
          <p:cNvSpPr/>
          <p:nvPr/>
        </p:nvSpPr>
        <p:spPr>
          <a:xfrm>
            <a:off x="381000" y="4468504"/>
            <a:ext cx="3803176" cy="179695"/>
          </a:xfrm>
          <a:custGeom>
            <a:avLst/>
            <a:gdLst>
              <a:gd name="connsiteX0" fmla="*/ 0 w 3810000"/>
              <a:gd name="connsiteY0" fmla="*/ 0 h 152400"/>
              <a:gd name="connsiteX1" fmla="*/ 3810000 w 3810000"/>
              <a:gd name="connsiteY1" fmla="*/ 0 h 152400"/>
              <a:gd name="connsiteX2" fmla="*/ 3810000 w 3810000"/>
              <a:gd name="connsiteY2" fmla="*/ 152400 h 152400"/>
              <a:gd name="connsiteX3" fmla="*/ 0 w 3810000"/>
              <a:gd name="connsiteY3" fmla="*/ 152400 h 152400"/>
              <a:gd name="connsiteX4" fmla="*/ 0 w 3810000"/>
              <a:gd name="connsiteY4" fmla="*/ 0 h 152400"/>
              <a:gd name="connsiteX0" fmla="*/ 0 w 3810000"/>
              <a:gd name="connsiteY0" fmla="*/ 0 h 179695"/>
              <a:gd name="connsiteX1" fmla="*/ 3810000 w 3810000"/>
              <a:gd name="connsiteY1" fmla="*/ 27295 h 179695"/>
              <a:gd name="connsiteX2" fmla="*/ 3810000 w 3810000"/>
              <a:gd name="connsiteY2" fmla="*/ 179695 h 179695"/>
              <a:gd name="connsiteX3" fmla="*/ 0 w 3810000"/>
              <a:gd name="connsiteY3" fmla="*/ 179695 h 179695"/>
              <a:gd name="connsiteX4" fmla="*/ 0 w 3810000"/>
              <a:gd name="connsiteY4" fmla="*/ 0 h 179695"/>
              <a:gd name="connsiteX0" fmla="*/ 0 w 3810000"/>
              <a:gd name="connsiteY0" fmla="*/ 0 h 179695"/>
              <a:gd name="connsiteX1" fmla="*/ 3789529 w 3810000"/>
              <a:gd name="connsiteY1" fmla="*/ 0 h 179695"/>
              <a:gd name="connsiteX2" fmla="*/ 3810000 w 3810000"/>
              <a:gd name="connsiteY2" fmla="*/ 179695 h 179695"/>
              <a:gd name="connsiteX3" fmla="*/ 0 w 3810000"/>
              <a:gd name="connsiteY3" fmla="*/ 179695 h 179695"/>
              <a:gd name="connsiteX4" fmla="*/ 0 w 3810000"/>
              <a:gd name="connsiteY4" fmla="*/ 0 h 179695"/>
              <a:gd name="connsiteX0" fmla="*/ 0 w 3789529"/>
              <a:gd name="connsiteY0" fmla="*/ 0 h 179695"/>
              <a:gd name="connsiteX1" fmla="*/ 3789529 w 3789529"/>
              <a:gd name="connsiteY1" fmla="*/ 0 h 179695"/>
              <a:gd name="connsiteX2" fmla="*/ 3782704 w 3789529"/>
              <a:gd name="connsiteY2" fmla="*/ 179695 h 179695"/>
              <a:gd name="connsiteX3" fmla="*/ 0 w 3789529"/>
              <a:gd name="connsiteY3" fmla="*/ 179695 h 179695"/>
              <a:gd name="connsiteX4" fmla="*/ 0 w 3789529"/>
              <a:gd name="connsiteY4" fmla="*/ 0 h 179695"/>
              <a:gd name="connsiteX0" fmla="*/ 0 w 3803176"/>
              <a:gd name="connsiteY0" fmla="*/ 0 h 179695"/>
              <a:gd name="connsiteX1" fmla="*/ 3789529 w 3803176"/>
              <a:gd name="connsiteY1" fmla="*/ 0 h 179695"/>
              <a:gd name="connsiteX2" fmla="*/ 3803176 w 3803176"/>
              <a:gd name="connsiteY2" fmla="*/ 179695 h 179695"/>
              <a:gd name="connsiteX3" fmla="*/ 0 w 3803176"/>
              <a:gd name="connsiteY3" fmla="*/ 179695 h 179695"/>
              <a:gd name="connsiteX4" fmla="*/ 0 w 3803176"/>
              <a:gd name="connsiteY4" fmla="*/ 0 h 17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176" h="179695">
                <a:moveTo>
                  <a:pt x="0" y="0"/>
                </a:moveTo>
                <a:lnTo>
                  <a:pt x="3789529" y="0"/>
                </a:lnTo>
                <a:lnTo>
                  <a:pt x="3803176" y="179695"/>
                </a:lnTo>
                <a:lnTo>
                  <a:pt x="0" y="179695"/>
                </a:lnTo>
                <a:lnTo>
                  <a:pt x="0" y="0"/>
                </a:lnTo>
                <a:close/>
              </a:path>
            </a:pathLst>
          </a:cu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p:nvPr/>
        </p:nvSpPr>
        <p:spPr>
          <a:xfrm>
            <a:off x="381000" y="4876800"/>
            <a:ext cx="3803176" cy="255895"/>
          </a:xfrm>
          <a:custGeom>
            <a:avLst/>
            <a:gdLst>
              <a:gd name="connsiteX0" fmla="*/ 0 w 3810000"/>
              <a:gd name="connsiteY0" fmla="*/ 0 h 152400"/>
              <a:gd name="connsiteX1" fmla="*/ 3810000 w 3810000"/>
              <a:gd name="connsiteY1" fmla="*/ 0 h 152400"/>
              <a:gd name="connsiteX2" fmla="*/ 3810000 w 3810000"/>
              <a:gd name="connsiteY2" fmla="*/ 152400 h 152400"/>
              <a:gd name="connsiteX3" fmla="*/ 0 w 3810000"/>
              <a:gd name="connsiteY3" fmla="*/ 152400 h 152400"/>
              <a:gd name="connsiteX4" fmla="*/ 0 w 3810000"/>
              <a:gd name="connsiteY4" fmla="*/ 0 h 152400"/>
              <a:gd name="connsiteX0" fmla="*/ 0 w 3810000"/>
              <a:gd name="connsiteY0" fmla="*/ 0 h 179695"/>
              <a:gd name="connsiteX1" fmla="*/ 3810000 w 3810000"/>
              <a:gd name="connsiteY1" fmla="*/ 27295 h 179695"/>
              <a:gd name="connsiteX2" fmla="*/ 3810000 w 3810000"/>
              <a:gd name="connsiteY2" fmla="*/ 179695 h 179695"/>
              <a:gd name="connsiteX3" fmla="*/ 0 w 3810000"/>
              <a:gd name="connsiteY3" fmla="*/ 179695 h 179695"/>
              <a:gd name="connsiteX4" fmla="*/ 0 w 3810000"/>
              <a:gd name="connsiteY4" fmla="*/ 0 h 179695"/>
              <a:gd name="connsiteX0" fmla="*/ 0 w 3810000"/>
              <a:gd name="connsiteY0" fmla="*/ 0 h 179695"/>
              <a:gd name="connsiteX1" fmla="*/ 3789529 w 3810000"/>
              <a:gd name="connsiteY1" fmla="*/ 0 h 179695"/>
              <a:gd name="connsiteX2" fmla="*/ 3810000 w 3810000"/>
              <a:gd name="connsiteY2" fmla="*/ 179695 h 179695"/>
              <a:gd name="connsiteX3" fmla="*/ 0 w 3810000"/>
              <a:gd name="connsiteY3" fmla="*/ 179695 h 179695"/>
              <a:gd name="connsiteX4" fmla="*/ 0 w 3810000"/>
              <a:gd name="connsiteY4" fmla="*/ 0 h 179695"/>
              <a:gd name="connsiteX0" fmla="*/ 0 w 3789529"/>
              <a:gd name="connsiteY0" fmla="*/ 0 h 179695"/>
              <a:gd name="connsiteX1" fmla="*/ 3789529 w 3789529"/>
              <a:gd name="connsiteY1" fmla="*/ 0 h 179695"/>
              <a:gd name="connsiteX2" fmla="*/ 3782704 w 3789529"/>
              <a:gd name="connsiteY2" fmla="*/ 179695 h 179695"/>
              <a:gd name="connsiteX3" fmla="*/ 0 w 3789529"/>
              <a:gd name="connsiteY3" fmla="*/ 179695 h 179695"/>
              <a:gd name="connsiteX4" fmla="*/ 0 w 3789529"/>
              <a:gd name="connsiteY4" fmla="*/ 0 h 179695"/>
              <a:gd name="connsiteX0" fmla="*/ 0 w 3803176"/>
              <a:gd name="connsiteY0" fmla="*/ 0 h 179695"/>
              <a:gd name="connsiteX1" fmla="*/ 3789529 w 3803176"/>
              <a:gd name="connsiteY1" fmla="*/ 0 h 179695"/>
              <a:gd name="connsiteX2" fmla="*/ 3803176 w 3803176"/>
              <a:gd name="connsiteY2" fmla="*/ 179695 h 179695"/>
              <a:gd name="connsiteX3" fmla="*/ 0 w 3803176"/>
              <a:gd name="connsiteY3" fmla="*/ 179695 h 179695"/>
              <a:gd name="connsiteX4" fmla="*/ 0 w 3803176"/>
              <a:gd name="connsiteY4" fmla="*/ 0 h 17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176" h="179695">
                <a:moveTo>
                  <a:pt x="0" y="0"/>
                </a:moveTo>
                <a:lnTo>
                  <a:pt x="3789529" y="0"/>
                </a:lnTo>
                <a:lnTo>
                  <a:pt x="3803176" y="179695"/>
                </a:lnTo>
                <a:lnTo>
                  <a:pt x="0" y="179695"/>
                </a:lnTo>
                <a:lnTo>
                  <a:pt x="0" y="0"/>
                </a:lnTo>
                <a:close/>
              </a:path>
            </a:pathLst>
          </a:cu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p:cNvSpPr/>
          <p:nvPr/>
        </p:nvSpPr>
        <p:spPr>
          <a:xfrm>
            <a:off x="4876800" y="4648199"/>
            <a:ext cx="3803176" cy="232011"/>
          </a:xfrm>
          <a:custGeom>
            <a:avLst/>
            <a:gdLst>
              <a:gd name="connsiteX0" fmla="*/ 0 w 3810000"/>
              <a:gd name="connsiteY0" fmla="*/ 0 h 152400"/>
              <a:gd name="connsiteX1" fmla="*/ 3810000 w 3810000"/>
              <a:gd name="connsiteY1" fmla="*/ 0 h 152400"/>
              <a:gd name="connsiteX2" fmla="*/ 3810000 w 3810000"/>
              <a:gd name="connsiteY2" fmla="*/ 152400 h 152400"/>
              <a:gd name="connsiteX3" fmla="*/ 0 w 3810000"/>
              <a:gd name="connsiteY3" fmla="*/ 152400 h 152400"/>
              <a:gd name="connsiteX4" fmla="*/ 0 w 3810000"/>
              <a:gd name="connsiteY4" fmla="*/ 0 h 152400"/>
              <a:gd name="connsiteX0" fmla="*/ 0 w 3810000"/>
              <a:gd name="connsiteY0" fmla="*/ 0 h 179695"/>
              <a:gd name="connsiteX1" fmla="*/ 3810000 w 3810000"/>
              <a:gd name="connsiteY1" fmla="*/ 27295 h 179695"/>
              <a:gd name="connsiteX2" fmla="*/ 3810000 w 3810000"/>
              <a:gd name="connsiteY2" fmla="*/ 179695 h 179695"/>
              <a:gd name="connsiteX3" fmla="*/ 0 w 3810000"/>
              <a:gd name="connsiteY3" fmla="*/ 179695 h 179695"/>
              <a:gd name="connsiteX4" fmla="*/ 0 w 3810000"/>
              <a:gd name="connsiteY4" fmla="*/ 0 h 179695"/>
              <a:gd name="connsiteX0" fmla="*/ 0 w 3810000"/>
              <a:gd name="connsiteY0" fmla="*/ 0 h 179695"/>
              <a:gd name="connsiteX1" fmla="*/ 3789529 w 3810000"/>
              <a:gd name="connsiteY1" fmla="*/ 0 h 179695"/>
              <a:gd name="connsiteX2" fmla="*/ 3810000 w 3810000"/>
              <a:gd name="connsiteY2" fmla="*/ 179695 h 179695"/>
              <a:gd name="connsiteX3" fmla="*/ 0 w 3810000"/>
              <a:gd name="connsiteY3" fmla="*/ 179695 h 179695"/>
              <a:gd name="connsiteX4" fmla="*/ 0 w 3810000"/>
              <a:gd name="connsiteY4" fmla="*/ 0 h 179695"/>
              <a:gd name="connsiteX0" fmla="*/ 0 w 3789529"/>
              <a:gd name="connsiteY0" fmla="*/ 0 h 179695"/>
              <a:gd name="connsiteX1" fmla="*/ 3789529 w 3789529"/>
              <a:gd name="connsiteY1" fmla="*/ 0 h 179695"/>
              <a:gd name="connsiteX2" fmla="*/ 3782704 w 3789529"/>
              <a:gd name="connsiteY2" fmla="*/ 179695 h 179695"/>
              <a:gd name="connsiteX3" fmla="*/ 0 w 3789529"/>
              <a:gd name="connsiteY3" fmla="*/ 179695 h 179695"/>
              <a:gd name="connsiteX4" fmla="*/ 0 w 3789529"/>
              <a:gd name="connsiteY4" fmla="*/ 0 h 179695"/>
              <a:gd name="connsiteX0" fmla="*/ 0 w 3803176"/>
              <a:gd name="connsiteY0" fmla="*/ 0 h 179695"/>
              <a:gd name="connsiteX1" fmla="*/ 3789529 w 3803176"/>
              <a:gd name="connsiteY1" fmla="*/ 0 h 179695"/>
              <a:gd name="connsiteX2" fmla="*/ 3803176 w 3803176"/>
              <a:gd name="connsiteY2" fmla="*/ 179695 h 179695"/>
              <a:gd name="connsiteX3" fmla="*/ 0 w 3803176"/>
              <a:gd name="connsiteY3" fmla="*/ 179695 h 179695"/>
              <a:gd name="connsiteX4" fmla="*/ 0 w 3803176"/>
              <a:gd name="connsiteY4" fmla="*/ 0 h 17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176" h="179695">
                <a:moveTo>
                  <a:pt x="0" y="0"/>
                </a:moveTo>
                <a:lnTo>
                  <a:pt x="3789529" y="0"/>
                </a:lnTo>
                <a:lnTo>
                  <a:pt x="3803176" y="179695"/>
                </a:lnTo>
                <a:lnTo>
                  <a:pt x="0" y="179695"/>
                </a:lnTo>
                <a:lnTo>
                  <a:pt x="0" y="0"/>
                </a:lnTo>
                <a:close/>
              </a:path>
            </a:pathLst>
          </a:cu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p:nvPr/>
        </p:nvSpPr>
        <p:spPr>
          <a:xfrm>
            <a:off x="4800600" y="4267200"/>
            <a:ext cx="3879376" cy="232011"/>
          </a:xfrm>
          <a:custGeom>
            <a:avLst/>
            <a:gdLst>
              <a:gd name="connsiteX0" fmla="*/ 0 w 3810000"/>
              <a:gd name="connsiteY0" fmla="*/ 0 h 152400"/>
              <a:gd name="connsiteX1" fmla="*/ 3810000 w 3810000"/>
              <a:gd name="connsiteY1" fmla="*/ 0 h 152400"/>
              <a:gd name="connsiteX2" fmla="*/ 3810000 w 3810000"/>
              <a:gd name="connsiteY2" fmla="*/ 152400 h 152400"/>
              <a:gd name="connsiteX3" fmla="*/ 0 w 3810000"/>
              <a:gd name="connsiteY3" fmla="*/ 152400 h 152400"/>
              <a:gd name="connsiteX4" fmla="*/ 0 w 3810000"/>
              <a:gd name="connsiteY4" fmla="*/ 0 h 152400"/>
              <a:gd name="connsiteX0" fmla="*/ 0 w 3810000"/>
              <a:gd name="connsiteY0" fmla="*/ 0 h 179695"/>
              <a:gd name="connsiteX1" fmla="*/ 3810000 w 3810000"/>
              <a:gd name="connsiteY1" fmla="*/ 27295 h 179695"/>
              <a:gd name="connsiteX2" fmla="*/ 3810000 w 3810000"/>
              <a:gd name="connsiteY2" fmla="*/ 179695 h 179695"/>
              <a:gd name="connsiteX3" fmla="*/ 0 w 3810000"/>
              <a:gd name="connsiteY3" fmla="*/ 179695 h 179695"/>
              <a:gd name="connsiteX4" fmla="*/ 0 w 3810000"/>
              <a:gd name="connsiteY4" fmla="*/ 0 h 179695"/>
              <a:gd name="connsiteX0" fmla="*/ 0 w 3810000"/>
              <a:gd name="connsiteY0" fmla="*/ 0 h 179695"/>
              <a:gd name="connsiteX1" fmla="*/ 3789529 w 3810000"/>
              <a:gd name="connsiteY1" fmla="*/ 0 h 179695"/>
              <a:gd name="connsiteX2" fmla="*/ 3810000 w 3810000"/>
              <a:gd name="connsiteY2" fmla="*/ 179695 h 179695"/>
              <a:gd name="connsiteX3" fmla="*/ 0 w 3810000"/>
              <a:gd name="connsiteY3" fmla="*/ 179695 h 179695"/>
              <a:gd name="connsiteX4" fmla="*/ 0 w 3810000"/>
              <a:gd name="connsiteY4" fmla="*/ 0 h 179695"/>
              <a:gd name="connsiteX0" fmla="*/ 0 w 3789529"/>
              <a:gd name="connsiteY0" fmla="*/ 0 h 179695"/>
              <a:gd name="connsiteX1" fmla="*/ 3789529 w 3789529"/>
              <a:gd name="connsiteY1" fmla="*/ 0 h 179695"/>
              <a:gd name="connsiteX2" fmla="*/ 3782704 w 3789529"/>
              <a:gd name="connsiteY2" fmla="*/ 179695 h 179695"/>
              <a:gd name="connsiteX3" fmla="*/ 0 w 3789529"/>
              <a:gd name="connsiteY3" fmla="*/ 179695 h 179695"/>
              <a:gd name="connsiteX4" fmla="*/ 0 w 3789529"/>
              <a:gd name="connsiteY4" fmla="*/ 0 h 179695"/>
              <a:gd name="connsiteX0" fmla="*/ 0 w 3803176"/>
              <a:gd name="connsiteY0" fmla="*/ 0 h 179695"/>
              <a:gd name="connsiteX1" fmla="*/ 3789529 w 3803176"/>
              <a:gd name="connsiteY1" fmla="*/ 0 h 179695"/>
              <a:gd name="connsiteX2" fmla="*/ 3803176 w 3803176"/>
              <a:gd name="connsiteY2" fmla="*/ 179695 h 179695"/>
              <a:gd name="connsiteX3" fmla="*/ 0 w 3803176"/>
              <a:gd name="connsiteY3" fmla="*/ 179695 h 179695"/>
              <a:gd name="connsiteX4" fmla="*/ 0 w 3803176"/>
              <a:gd name="connsiteY4" fmla="*/ 0 h 179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176" h="179695">
                <a:moveTo>
                  <a:pt x="0" y="0"/>
                </a:moveTo>
                <a:lnTo>
                  <a:pt x="3789529" y="0"/>
                </a:lnTo>
                <a:lnTo>
                  <a:pt x="3803176" y="179695"/>
                </a:lnTo>
                <a:lnTo>
                  <a:pt x="0" y="179695"/>
                </a:lnTo>
                <a:lnTo>
                  <a:pt x="0" y="0"/>
                </a:lnTo>
                <a:close/>
              </a:path>
            </a:pathLst>
          </a:cu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969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parajita" panose="020B0604020202020204" pitchFamily="34" charset="0"/>
                <a:cs typeface="Aparajita" panose="020B0604020202020204" pitchFamily="34" charset="0"/>
              </a:rPr>
              <a:t>What is the Exit Criteria?     	</a:t>
            </a:r>
            <a:endParaRPr lang="es-VE" sz="2800"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2800" dirty="0">
                <a:latin typeface="Aparajita" panose="020B0604020202020204" pitchFamily="34" charset="0"/>
                <a:cs typeface="Aparajita" panose="020B0604020202020204" pitchFamily="34" charset="0"/>
              </a:rPr>
              <a:t>Kindergarten</a:t>
            </a:r>
          </a:p>
          <a:p>
            <a:pPr lvl="1"/>
            <a:r>
              <a:rPr lang="en-US" sz="2400" dirty="0">
                <a:latin typeface="Aparajita" panose="020B0604020202020204" pitchFamily="34" charset="0"/>
                <a:cs typeface="Aparajita" panose="020B0604020202020204" pitchFamily="34" charset="0"/>
              </a:rPr>
              <a:t>Overall Score </a:t>
            </a:r>
            <a:r>
              <a:rPr lang="en-US" sz="2400" dirty="0" smtClean="0">
                <a:latin typeface="Aparajita" panose="020B0604020202020204" pitchFamily="34" charset="0"/>
                <a:cs typeface="Aparajita" panose="020B0604020202020204" pitchFamily="34" charset="0"/>
              </a:rPr>
              <a:t>= 5.0+</a:t>
            </a:r>
            <a:endParaRPr lang="en-US" sz="2400" dirty="0">
              <a:latin typeface="Aparajita" panose="020B0604020202020204" pitchFamily="34" charset="0"/>
              <a:cs typeface="Aparajita" panose="020B0604020202020204" pitchFamily="34" charset="0"/>
            </a:endParaRPr>
          </a:p>
          <a:p>
            <a:pPr lvl="1"/>
            <a:r>
              <a:rPr lang="en-US" sz="2400" dirty="0">
                <a:latin typeface="Aparajita" panose="020B0604020202020204" pitchFamily="34" charset="0"/>
                <a:cs typeface="Aparajita" panose="020B0604020202020204" pitchFamily="34" charset="0"/>
              </a:rPr>
              <a:t>Literacy Score </a:t>
            </a:r>
            <a:r>
              <a:rPr lang="en-US" sz="2400" dirty="0" smtClean="0">
                <a:latin typeface="Aparajita" panose="020B0604020202020204" pitchFamily="34" charset="0"/>
                <a:cs typeface="Aparajita" panose="020B0604020202020204" pitchFamily="34" charset="0"/>
              </a:rPr>
              <a:t>= 5.0+</a:t>
            </a:r>
            <a:endParaRPr lang="en-US" sz="2400" dirty="0">
              <a:latin typeface="Aparajita" panose="020B0604020202020204" pitchFamily="34" charset="0"/>
              <a:cs typeface="Aparajita" panose="020B0604020202020204" pitchFamily="34" charset="0"/>
            </a:endParaRPr>
          </a:p>
          <a:p>
            <a:r>
              <a:rPr lang="en-US" sz="2800" dirty="0">
                <a:latin typeface="Aparajita" panose="020B0604020202020204" pitchFamily="34" charset="0"/>
                <a:cs typeface="Aparajita" panose="020B0604020202020204" pitchFamily="34" charset="0"/>
              </a:rPr>
              <a:t>Grades 1 – 12</a:t>
            </a:r>
          </a:p>
          <a:p>
            <a:pPr lvl="1"/>
            <a:r>
              <a:rPr lang="en-US" sz="2400" dirty="0">
                <a:latin typeface="Aparajita" panose="020B0604020202020204" pitchFamily="34" charset="0"/>
                <a:cs typeface="Aparajita" panose="020B0604020202020204" pitchFamily="34" charset="0"/>
              </a:rPr>
              <a:t>Overall Score </a:t>
            </a:r>
            <a:r>
              <a:rPr lang="en-US" sz="2400" dirty="0" smtClean="0">
                <a:latin typeface="Aparajita" panose="020B0604020202020204" pitchFamily="34" charset="0"/>
                <a:cs typeface="Aparajita" panose="020B0604020202020204" pitchFamily="34" charset="0"/>
              </a:rPr>
              <a:t>= 5.0+</a:t>
            </a:r>
            <a:endParaRPr lang="en-US" sz="2400" dirty="0">
              <a:latin typeface="Aparajita" panose="020B0604020202020204" pitchFamily="34" charset="0"/>
              <a:cs typeface="Aparajita" panose="020B0604020202020204" pitchFamily="34" charset="0"/>
            </a:endParaRPr>
          </a:p>
          <a:p>
            <a:pPr lvl="1"/>
            <a:r>
              <a:rPr lang="en-US" sz="2400" dirty="0">
                <a:latin typeface="Aparajita" panose="020B0604020202020204" pitchFamily="34" charset="0"/>
                <a:cs typeface="Aparajita" panose="020B0604020202020204" pitchFamily="34" charset="0"/>
              </a:rPr>
              <a:t>Literacy Score </a:t>
            </a:r>
            <a:r>
              <a:rPr lang="en-US" sz="2400" dirty="0" smtClean="0">
                <a:latin typeface="Aparajita" panose="020B0604020202020204" pitchFamily="34" charset="0"/>
                <a:cs typeface="Aparajita" panose="020B0604020202020204" pitchFamily="34" charset="0"/>
              </a:rPr>
              <a:t>= 4.8+</a:t>
            </a:r>
            <a:endParaRPr lang="en-US" sz="2400" dirty="0">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800" dirty="0" smtClean="0">
                <a:latin typeface="Aparajita" panose="020B0604020202020204" pitchFamily="34" charset="0"/>
                <a:cs typeface="Aparajita" panose="020B0604020202020204" pitchFamily="34" charset="0"/>
              </a:rPr>
              <a:t>Kindergarten</a:t>
            </a:r>
          </a:p>
          <a:p>
            <a:pPr lvl="2">
              <a:buFont typeface="Arial" panose="020B0604020202020204" pitchFamily="34" charset="0"/>
              <a:buChar char="•"/>
            </a:pPr>
            <a:r>
              <a:rPr lang="en-US" sz="2600" dirty="0" err="1">
                <a:latin typeface="Aparajita" panose="020B0604020202020204" pitchFamily="34" charset="0"/>
                <a:cs typeface="Aparajita" panose="020B0604020202020204" pitchFamily="34" charset="0"/>
              </a:rPr>
              <a:t>Puntaje</a:t>
            </a:r>
            <a:r>
              <a:rPr lang="en-US" sz="2600" dirty="0">
                <a:latin typeface="Aparajita" panose="020B0604020202020204" pitchFamily="34" charset="0"/>
                <a:cs typeface="Aparajita" panose="020B0604020202020204" pitchFamily="34" charset="0"/>
              </a:rPr>
              <a:t> General = 5.0+</a:t>
            </a:r>
          </a:p>
          <a:p>
            <a:pPr lvl="2">
              <a:buFont typeface="Arial" panose="020B0604020202020204" pitchFamily="34" charset="0"/>
              <a:buChar char="•"/>
            </a:pPr>
            <a:r>
              <a:rPr lang="en-US" sz="2600" dirty="0" err="1">
                <a:latin typeface="Aparajita" panose="020B0604020202020204" pitchFamily="34" charset="0"/>
                <a:cs typeface="Aparajita" panose="020B0604020202020204" pitchFamily="34" charset="0"/>
              </a:rPr>
              <a:t>Lenguaje</a:t>
            </a:r>
            <a:r>
              <a:rPr lang="en-US" sz="2600" dirty="0">
                <a:latin typeface="Aparajita" panose="020B0604020202020204" pitchFamily="34" charset="0"/>
                <a:cs typeface="Aparajita" panose="020B0604020202020204" pitchFamily="34" charset="0"/>
              </a:rPr>
              <a:t> </a:t>
            </a:r>
            <a:r>
              <a:rPr lang="en-US" sz="2600" dirty="0" err="1">
                <a:latin typeface="Aparajita" panose="020B0604020202020204" pitchFamily="34" charset="0"/>
                <a:cs typeface="Aparajita" panose="020B0604020202020204" pitchFamily="34" charset="0"/>
              </a:rPr>
              <a:t>Escrito</a:t>
            </a:r>
            <a:r>
              <a:rPr lang="en-US" sz="2600" dirty="0">
                <a:latin typeface="Aparajita" panose="020B0604020202020204" pitchFamily="34" charset="0"/>
                <a:cs typeface="Aparajita" panose="020B0604020202020204" pitchFamily="34" charset="0"/>
              </a:rPr>
              <a:t> = </a:t>
            </a:r>
            <a:r>
              <a:rPr lang="en-US" sz="2600" dirty="0" smtClean="0">
                <a:latin typeface="Aparajita" panose="020B0604020202020204" pitchFamily="34" charset="0"/>
                <a:cs typeface="Aparajita" panose="020B0604020202020204" pitchFamily="34" charset="0"/>
              </a:rPr>
              <a:t>5.0+</a:t>
            </a:r>
            <a:endParaRPr lang="es-VE" sz="2600" dirty="0">
              <a:latin typeface="Aparajita" panose="020B0604020202020204" pitchFamily="34" charset="0"/>
              <a:cs typeface="Aparajita" panose="020B0604020202020204" pitchFamily="34" charset="0"/>
            </a:endParaRPr>
          </a:p>
          <a:p>
            <a:r>
              <a:rPr lang="en-US" sz="2800" dirty="0" err="1" smtClean="0">
                <a:latin typeface="Aparajita" panose="020B0604020202020204" pitchFamily="34" charset="0"/>
                <a:cs typeface="Aparajita" panose="020B0604020202020204" pitchFamily="34" charset="0"/>
              </a:rPr>
              <a:t>Grados</a:t>
            </a:r>
            <a:r>
              <a:rPr lang="en-US" sz="2800" dirty="0" smtClean="0">
                <a:latin typeface="Aparajita" panose="020B0604020202020204" pitchFamily="34" charset="0"/>
                <a:cs typeface="Aparajita" panose="020B0604020202020204" pitchFamily="34" charset="0"/>
              </a:rPr>
              <a:t> 1-2, Grados 3-5:</a:t>
            </a:r>
          </a:p>
          <a:p>
            <a:pPr lvl="2">
              <a:buFont typeface="Arial" panose="020B0604020202020204" pitchFamily="34" charset="0"/>
              <a:buChar char="•"/>
            </a:pPr>
            <a:r>
              <a:rPr lang="en-US" sz="2600" dirty="0" err="1" smtClean="0">
                <a:latin typeface="Aparajita" panose="020B0604020202020204" pitchFamily="34" charset="0"/>
                <a:cs typeface="Aparajita" panose="020B0604020202020204" pitchFamily="34" charset="0"/>
              </a:rPr>
              <a:t>Puntaje</a:t>
            </a:r>
            <a:r>
              <a:rPr lang="en-US" sz="2600" dirty="0" smtClean="0">
                <a:latin typeface="Aparajita" panose="020B0604020202020204" pitchFamily="34" charset="0"/>
                <a:cs typeface="Aparajita" panose="020B0604020202020204" pitchFamily="34" charset="0"/>
              </a:rPr>
              <a:t> General = 5.0+</a:t>
            </a:r>
          </a:p>
          <a:p>
            <a:pPr lvl="2">
              <a:buFont typeface="Arial" panose="020B0604020202020204" pitchFamily="34" charset="0"/>
              <a:buChar char="•"/>
            </a:pPr>
            <a:r>
              <a:rPr lang="en-US" sz="2600" dirty="0" err="1" smtClean="0">
                <a:latin typeface="Aparajita" panose="020B0604020202020204" pitchFamily="34" charset="0"/>
                <a:cs typeface="Aparajita" panose="020B0604020202020204" pitchFamily="34" charset="0"/>
              </a:rPr>
              <a:t>Lenguaje</a:t>
            </a:r>
            <a:r>
              <a:rPr lang="en-US" sz="2600" dirty="0" smtClean="0">
                <a:latin typeface="Aparajita" panose="020B0604020202020204" pitchFamily="34" charset="0"/>
                <a:cs typeface="Aparajita" panose="020B0604020202020204" pitchFamily="34" charset="0"/>
              </a:rPr>
              <a:t> </a:t>
            </a:r>
            <a:r>
              <a:rPr lang="en-US" sz="2600" dirty="0" err="1" smtClean="0">
                <a:latin typeface="Aparajita" panose="020B0604020202020204" pitchFamily="34" charset="0"/>
                <a:cs typeface="Aparajita" panose="020B0604020202020204" pitchFamily="34" charset="0"/>
              </a:rPr>
              <a:t>Escrito</a:t>
            </a:r>
            <a:r>
              <a:rPr lang="en-US" sz="2600" dirty="0" smtClean="0">
                <a:latin typeface="Aparajita" panose="020B0604020202020204" pitchFamily="34" charset="0"/>
                <a:cs typeface="Aparajita" panose="020B0604020202020204" pitchFamily="34" charset="0"/>
              </a:rPr>
              <a:t> = 4.8+</a:t>
            </a:r>
            <a:endParaRPr lang="es-VE" sz="2600" dirty="0">
              <a:latin typeface="Aparajita" panose="020B0604020202020204" pitchFamily="34" charset="0"/>
              <a:cs typeface="Aparajita" panose="020B0604020202020204" pitchFamily="34" charset="0"/>
            </a:endParaRPr>
          </a:p>
        </p:txBody>
      </p:sp>
      <p:sp>
        <p:nvSpPr>
          <p:cNvPr id="7" name="Text Placeholder 2"/>
          <p:cNvSpPr>
            <a:spLocks noGrp="1"/>
          </p:cNvSpPr>
          <p:nvPr>
            <p:ph type="body" idx="1"/>
          </p:nvPr>
        </p:nvSpPr>
        <p:spPr>
          <a:xfrm>
            <a:off x="457200" y="5486400"/>
            <a:ext cx="4040188" cy="762000"/>
          </a:xfrm>
        </p:spPr>
        <p:txBody>
          <a:bodyPr/>
          <a:lstStyle/>
          <a:p>
            <a:endParaRPr lang="es-VE" dirty="0"/>
          </a:p>
        </p:txBody>
      </p:sp>
      <p:sp>
        <p:nvSpPr>
          <p:cNvPr id="8" name="Text Placeholder 2"/>
          <p:cNvSpPr>
            <a:spLocks noGrp="1"/>
          </p:cNvSpPr>
          <p:nvPr>
            <p:ph type="body" idx="1"/>
          </p:nvPr>
        </p:nvSpPr>
        <p:spPr>
          <a:xfrm>
            <a:off x="4724400" y="5486400"/>
            <a:ext cx="4040188" cy="762000"/>
          </a:xfrm>
        </p:spPr>
        <p:txBody>
          <a:bodyPr/>
          <a:lstStyle/>
          <a:p>
            <a:endParaRPr lang="es-VE" dirty="0"/>
          </a:p>
        </p:txBody>
      </p:sp>
    </p:spTree>
    <p:extLst>
      <p:ext uri="{BB962C8B-B14F-4D97-AF65-F5344CB8AC3E}">
        <p14:creationId xmlns:p14="http://schemas.microsoft.com/office/powerpoint/2010/main" val="42360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446314" y="609600"/>
            <a:ext cx="7162800" cy="2677656"/>
          </a:xfrm>
          <a:prstGeom prst="rect">
            <a:avLst/>
          </a:prstGeom>
          <a:solidFill>
            <a:schemeClr val="bg1">
              <a:lumMod val="95000"/>
            </a:schemeClr>
          </a:solidFill>
          <a:scene3d>
            <a:camera prst="orthographicFront"/>
            <a:lightRig rig="threePt" dir="t"/>
          </a:scene3d>
          <a:sp3d>
            <a:bevelT/>
          </a:sp3d>
        </p:spPr>
        <p:txBody>
          <a:bodyPr wrap="square" rtlCol="0">
            <a:spAutoFit/>
          </a:bodyPr>
          <a:lstStyle/>
          <a:p>
            <a:r>
              <a:rPr lang="en-US" sz="2400" dirty="0" smtClean="0">
                <a:latin typeface="Aparajita" panose="020B0604020202020204" pitchFamily="34" charset="0"/>
                <a:cs typeface="Aparajita" panose="020B0604020202020204" pitchFamily="34" charset="0"/>
              </a:rPr>
              <a:t>The ESOL program helps students to learn and strengthen English skills through direct instruction in oral language, guided reading groups, written language instruction, computer software and academic vocabulary development. Instruction is based on the state standards in the content areas and the state language standards. ELL’s are expected to meet the district goals and standards through the regular classroom curriculum</a:t>
            </a:r>
            <a:r>
              <a:rPr lang="en-US" sz="2400" b="1" i="1" dirty="0" smtClean="0">
                <a:latin typeface="Aparajita" panose="020B0604020202020204" pitchFamily="34" charset="0"/>
                <a:cs typeface="Aparajita" panose="020B0604020202020204" pitchFamily="34" charset="0"/>
              </a:rPr>
              <a:t>.</a:t>
            </a:r>
            <a:endParaRPr lang="en-US" sz="2400" b="1" i="1" dirty="0">
              <a:latin typeface="Aparajita" panose="020B0604020202020204" pitchFamily="34" charset="0"/>
              <a:cs typeface="Aparajita" panose="020B0604020202020204" pitchFamily="34" charset="0"/>
            </a:endParaRPr>
          </a:p>
        </p:txBody>
      </p:sp>
      <p:sp>
        <p:nvSpPr>
          <p:cNvPr id="5" name="TextBox 4"/>
          <p:cNvSpPr txBox="1"/>
          <p:nvPr/>
        </p:nvSpPr>
        <p:spPr>
          <a:xfrm>
            <a:off x="1828800" y="3657600"/>
            <a:ext cx="7010400" cy="2308324"/>
          </a:xfrm>
          <a:prstGeom prst="rect">
            <a:avLst/>
          </a:prstGeom>
          <a:solidFill>
            <a:srgbClr val="D3D3D3"/>
          </a:solidFill>
          <a:scene3d>
            <a:camera prst="orthographicFront"/>
            <a:lightRig rig="threePt" dir="t"/>
          </a:scene3d>
          <a:sp3d>
            <a:bevelT/>
          </a:sp3d>
        </p:spPr>
        <p:txBody>
          <a:bodyPr wrap="square" rtlCol="0">
            <a:spAutoFit/>
          </a:bodyPr>
          <a:lstStyle/>
          <a:p>
            <a:r>
              <a:rPr lang="en-US" sz="2400" dirty="0" smtClean="0">
                <a:latin typeface="Aparajita" panose="020B0604020202020204" pitchFamily="34" charset="0"/>
                <a:cs typeface="Aparajita" panose="020B0604020202020204" pitchFamily="34" charset="0"/>
              </a:rPr>
              <a:t>El programa de ESOL ayuda a los estudiantes a aprender y fortalecer sus habilidades linguísticas en inglés a través de la instrucción directa en el lenguaje oral, grupos de lectura dirigida, enseñanza en el lenguaje escrito, programas de computación y desarrrollo de vocabulario académico.  La instrucción está basada en los est</a:t>
            </a:r>
            <a:r>
              <a:rPr lang="en-US" sz="2400" dirty="0">
                <a:latin typeface="Aparajita" panose="020B0604020202020204" pitchFamily="34" charset="0"/>
                <a:cs typeface="Aparajita" panose="020B0604020202020204" pitchFamily="34" charset="0"/>
              </a:rPr>
              <a:t>á</a:t>
            </a:r>
            <a:r>
              <a:rPr lang="en-US" sz="2400" dirty="0" smtClean="0">
                <a:latin typeface="Aparajita" panose="020B0604020202020204" pitchFamily="34" charset="0"/>
                <a:cs typeface="Aparajita" panose="020B0604020202020204" pitchFamily="34" charset="0"/>
              </a:rPr>
              <a:t>ndares del estado en </a:t>
            </a:r>
            <a:r>
              <a:rPr lang="en-US" sz="2400" dirty="0">
                <a:latin typeface="Aparajita" panose="020B0604020202020204" pitchFamily="34" charset="0"/>
                <a:cs typeface="Aparajita" panose="020B0604020202020204" pitchFamily="34" charset="0"/>
              </a:rPr>
              <a:t>las </a:t>
            </a:r>
            <a:r>
              <a:rPr lang="en-US" sz="2400" dirty="0" smtClean="0">
                <a:latin typeface="Aparajita" panose="020B0604020202020204" pitchFamily="34" charset="0"/>
                <a:cs typeface="Aparajita" panose="020B0604020202020204" pitchFamily="34" charset="0"/>
              </a:rPr>
              <a:t>materias </a:t>
            </a:r>
            <a:r>
              <a:rPr lang="en-US" sz="2400" dirty="0">
                <a:latin typeface="Aparajita" panose="020B0604020202020204" pitchFamily="34" charset="0"/>
                <a:cs typeface="Aparajita" panose="020B0604020202020204" pitchFamily="34" charset="0"/>
              </a:rPr>
              <a:t>de </a:t>
            </a:r>
            <a:r>
              <a:rPr lang="en-US" sz="2400" dirty="0" smtClean="0">
                <a:latin typeface="Aparajita" panose="020B0604020202020204" pitchFamily="34" charset="0"/>
                <a:cs typeface="Aparajita" panose="020B0604020202020204" pitchFamily="34" charset="0"/>
              </a:rPr>
              <a:t>contenido.  </a:t>
            </a:r>
            <a:endParaRPr lang="en-US"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53863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 ENTERPRISE</a:t>
            </a:r>
            <a:endParaRPr lang="en-US" dirty="0"/>
          </a:p>
        </p:txBody>
      </p:sp>
      <p:sp>
        <p:nvSpPr>
          <p:cNvPr id="3" name="Subtitle 2"/>
          <p:cNvSpPr>
            <a:spLocks noGrp="1"/>
          </p:cNvSpPr>
          <p:nvPr>
            <p:ph type="subTitle" idx="1"/>
          </p:nvPr>
        </p:nvSpPr>
        <p:spPr/>
        <p:txBody>
          <a:bodyPr>
            <a:normAutofit fontScale="62500" lnSpcReduction="20000"/>
          </a:bodyPr>
          <a:lstStyle/>
          <a:p>
            <a:r>
              <a:rPr lang="en-US" sz="3000" dirty="0" smtClean="0">
                <a:latin typeface="Aparajita" panose="020B0604020202020204" pitchFamily="34" charset="0"/>
                <a:cs typeface="Aparajita" panose="020B0604020202020204" pitchFamily="34" charset="0"/>
              </a:rPr>
              <a:t>A PARENTS HANDY GUIDE</a:t>
            </a:r>
          </a:p>
          <a:p>
            <a:r>
              <a:rPr lang="en-US" sz="3000" dirty="0" smtClean="0">
                <a:latin typeface="Aparajita" panose="020B0604020202020204" pitchFamily="34" charset="0"/>
                <a:cs typeface="Aparajita" panose="020B0604020202020204" pitchFamily="34" charset="0"/>
              </a:rPr>
              <a:t>GUIA PRACTICA PARA PADRES</a:t>
            </a:r>
          </a:p>
          <a:p>
            <a:r>
              <a:rPr lang="en-US" dirty="0" smtClean="0">
                <a:latin typeface="Aparajita" panose="020B0604020202020204" pitchFamily="34" charset="0"/>
                <a:cs typeface="Aparajita" panose="020B0604020202020204" pitchFamily="34" charset="0"/>
              </a:rPr>
              <a:t>New Prospect Elementary</a:t>
            </a:r>
          </a:p>
          <a:p>
            <a:r>
              <a:rPr lang="en-US" i="1" dirty="0" smtClean="0">
                <a:latin typeface="Aparajita" panose="020B0604020202020204" pitchFamily="34" charset="0"/>
                <a:cs typeface="Aparajita" panose="020B0604020202020204" pitchFamily="34" charset="0"/>
              </a:rPr>
              <a:t>By Ginger Psalmonds, CST</a:t>
            </a:r>
            <a:endParaRPr lang="en-US" i="1" dirty="0">
              <a:latin typeface="Aparajita" panose="020B0604020202020204" pitchFamily="34" charset="0"/>
              <a:cs typeface="Aparajita" panose="020B0604020202020204" pitchFamily="34" charset="0"/>
            </a:endParaRPr>
          </a:p>
        </p:txBody>
      </p:sp>
      <p:pic>
        <p:nvPicPr>
          <p:cNvPr id="4" name="Picture 3" descr="C:\Users\psalmonds\AppData\Local\Microsoft\Windows\Temporary Internet Files\Content.IE5\0H2OQNT8\MC90044136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27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04617B"/>
                </a:solidFill>
                <a:latin typeface="Aparajita" panose="020B0604020202020204" pitchFamily="34" charset="0"/>
                <a:cs typeface="Aparajita" panose="020B0604020202020204" pitchFamily="34" charset="0"/>
              </a:rPr>
              <a:t>Universal </a:t>
            </a:r>
            <a:r>
              <a:rPr lang="en-US" sz="4400" dirty="0" smtClean="0">
                <a:solidFill>
                  <a:srgbClr val="04617B"/>
                </a:solidFill>
                <a:latin typeface="Aparajita" panose="020B0604020202020204" pitchFamily="34" charset="0"/>
                <a:cs typeface="Aparajita" panose="020B0604020202020204" pitchFamily="34" charset="0"/>
              </a:rPr>
              <a:t>Screener  Evaluación </a:t>
            </a:r>
            <a:r>
              <a:rPr lang="en-US" sz="4400" dirty="0">
                <a:solidFill>
                  <a:srgbClr val="04617B"/>
                </a:solidFill>
                <a:latin typeface="Aparajita" panose="020B0604020202020204" pitchFamily="34" charset="0"/>
                <a:cs typeface="Aparajita" panose="020B0604020202020204" pitchFamily="34" charset="0"/>
              </a:rPr>
              <a:t>Universal</a:t>
            </a:r>
            <a:endParaRPr lang="es-VE" sz="4400" dirty="0"/>
          </a:p>
        </p:txBody>
      </p:sp>
      <p:sp>
        <p:nvSpPr>
          <p:cNvPr id="3" name="Text Placeholder 2"/>
          <p:cNvSpPr>
            <a:spLocks noGrp="1"/>
          </p:cNvSpPr>
          <p:nvPr>
            <p:ph type="body" idx="1"/>
          </p:nvPr>
        </p:nvSpPr>
        <p:spPr/>
        <p:txBody>
          <a:bodyPr/>
          <a:lstStyle/>
          <a:p>
            <a:endParaRPr lang="es-VE"/>
          </a:p>
        </p:txBody>
      </p:sp>
      <p:sp>
        <p:nvSpPr>
          <p:cNvPr id="4" name="Text Placeholder 3"/>
          <p:cNvSpPr>
            <a:spLocks noGrp="1"/>
          </p:cNvSpPr>
          <p:nvPr>
            <p:ph type="body" sz="half" idx="3"/>
          </p:nvPr>
        </p:nvSpPr>
        <p:spPr/>
        <p:txBody>
          <a:bodyPr/>
          <a:lstStyle/>
          <a:p>
            <a:endParaRPr lang="es-VE" dirty="0"/>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p>
            <a:pPr lvl="0">
              <a:buClr>
                <a:srgbClr val="0F6FC6"/>
              </a:buClr>
            </a:pPr>
            <a:r>
              <a:rPr lang="en-US" sz="3000" dirty="0">
                <a:solidFill>
                  <a:prstClr val="black"/>
                </a:solidFill>
                <a:latin typeface="Aparajita" panose="020B0604020202020204" pitchFamily="34" charset="0"/>
                <a:cs typeface="Aparajita" panose="020B0604020202020204" pitchFamily="34" charset="0"/>
              </a:rPr>
              <a:t>STAR is given three times a year: fall, winter, and spring.  </a:t>
            </a:r>
          </a:p>
          <a:p>
            <a:pPr lvl="0">
              <a:buClr>
                <a:srgbClr val="0F6FC6"/>
              </a:buClr>
            </a:pPr>
            <a:r>
              <a:rPr lang="en-US" sz="3000" dirty="0">
                <a:solidFill>
                  <a:prstClr val="black"/>
                </a:solidFill>
                <a:latin typeface="Aparajita" panose="020B0604020202020204" pitchFamily="34" charset="0"/>
                <a:cs typeface="Aparajita" panose="020B0604020202020204" pitchFamily="34" charset="0"/>
              </a:rPr>
              <a:t>**Additional STAR assessments throughout the school year may be administered to students who require close monitoring and/or additional support.</a:t>
            </a:r>
          </a:p>
          <a:p>
            <a:pPr lvl="0">
              <a:buClr>
                <a:srgbClr val="0F6FC6"/>
              </a:buClr>
            </a:pPr>
            <a:r>
              <a:rPr lang="en-US" sz="3000" dirty="0">
                <a:solidFill>
                  <a:prstClr val="black"/>
                </a:solidFill>
                <a:latin typeface="Aparajita" panose="020B0604020202020204" pitchFamily="34" charset="0"/>
                <a:cs typeface="Aparajita" panose="020B0604020202020204" pitchFamily="34" charset="0"/>
              </a:rPr>
              <a:t>Three tests: early literacy, reading, and math.</a:t>
            </a:r>
          </a:p>
          <a:p>
            <a:endParaRPr lang="es-VE" dirty="0"/>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pPr lvl="0">
              <a:spcBef>
                <a:spcPts val="400"/>
              </a:spcBef>
              <a:buClr>
                <a:srgbClr val="0F6FC6"/>
              </a:buClr>
            </a:pPr>
            <a:r>
              <a:rPr lang="es-VE" sz="3000" dirty="0">
                <a:solidFill>
                  <a:prstClr val="black"/>
                </a:solidFill>
                <a:latin typeface="Aparajita" panose="020B0604020202020204" pitchFamily="34" charset="0"/>
                <a:cs typeface="Aparajita" panose="020B0604020202020204" pitchFamily="34" charset="0"/>
              </a:rPr>
              <a:t>La prueba STAR se realiza tres veces al año durante el otoño, invierno y primavera. </a:t>
            </a:r>
          </a:p>
          <a:p>
            <a:pPr lvl="0">
              <a:spcBef>
                <a:spcPts val="400"/>
              </a:spcBef>
              <a:buClr>
                <a:srgbClr val="0F6FC6"/>
              </a:buClr>
            </a:pPr>
            <a:r>
              <a:rPr lang="es-VE" sz="3000" dirty="0">
                <a:solidFill>
                  <a:prstClr val="black"/>
                </a:solidFill>
                <a:latin typeface="Aparajita" panose="020B0604020202020204" pitchFamily="34" charset="0"/>
                <a:cs typeface="Aparajita" panose="020B0604020202020204" pitchFamily="34" charset="0"/>
              </a:rPr>
              <a:t>Algunas evaluaciones adicionales de prueba STAR podrían ser administradas durante el resto del año a aquellos estudiantes que requieran un monitoreo más cercano y/o soporte adicional.</a:t>
            </a:r>
          </a:p>
          <a:p>
            <a:pPr lvl="0">
              <a:spcBef>
                <a:spcPts val="400"/>
              </a:spcBef>
              <a:buClr>
                <a:srgbClr val="0F6FC6"/>
              </a:buClr>
            </a:pPr>
            <a:r>
              <a:rPr lang="es-VE" sz="3000" dirty="0">
                <a:solidFill>
                  <a:prstClr val="black"/>
                </a:solidFill>
                <a:latin typeface="Aparajita" panose="020B0604020202020204" pitchFamily="34" charset="0"/>
                <a:cs typeface="Aparajita" panose="020B0604020202020204" pitchFamily="34" charset="0"/>
              </a:rPr>
              <a:t>Se administran tres pruebas: Alfabetización temprana, lectura y matemáticas.</a:t>
            </a:r>
          </a:p>
          <a:p>
            <a:endParaRPr lang="es-VE" dirty="0"/>
          </a:p>
        </p:txBody>
      </p:sp>
    </p:spTree>
    <p:extLst>
      <p:ext uri="{BB962C8B-B14F-4D97-AF65-F5344CB8AC3E}">
        <p14:creationId xmlns:p14="http://schemas.microsoft.com/office/powerpoint/2010/main" val="1913148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a:latin typeface="Aparajita" panose="020B0604020202020204" pitchFamily="34" charset="0"/>
                <a:cs typeface="Aparajita" panose="020B0604020202020204" pitchFamily="34" charset="0"/>
              </a:rPr>
              <a:t>How </a:t>
            </a:r>
            <a:r>
              <a:rPr lang="en-US" sz="3200" dirty="0" smtClean="0">
                <a:latin typeface="Aparajita" panose="020B0604020202020204" pitchFamily="34" charset="0"/>
                <a:cs typeface="Aparajita" panose="020B0604020202020204" pitchFamily="34" charset="0"/>
              </a:rPr>
              <a:t>students </a:t>
            </a:r>
            <a:r>
              <a:rPr lang="en-US" sz="3200" dirty="0">
                <a:latin typeface="Aparajita" panose="020B0604020202020204" pitchFamily="34" charset="0"/>
                <a:cs typeface="Aparajita" panose="020B0604020202020204" pitchFamily="34" charset="0"/>
              </a:rPr>
              <a:t>take the </a:t>
            </a:r>
            <a:r>
              <a:rPr lang="en-US" sz="3200" dirty="0" smtClean="0">
                <a:latin typeface="Aparajita" panose="020B0604020202020204" pitchFamily="34" charset="0"/>
                <a:cs typeface="Aparajita" panose="020B0604020202020204" pitchFamily="34" charset="0"/>
              </a:rPr>
              <a:t>test      </a:t>
            </a:r>
            <a:r>
              <a:rPr lang="en-US" sz="3200" dirty="0" smtClean="0">
                <a:solidFill>
                  <a:srgbClr val="04617B"/>
                </a:solidFill>
                <a:latin typeface="Aparajita" panose="020B0604020202020204" pitchFamily="34" charset="0"/>
                <a:cs typeface="Aparajita" panose="020B0604020202020204" pitchFamily="34" charset="0"/>
              </a:rPr>
              <a:t>Cómo se toma la prueba?</a:t>
            </a:r>
            <a:endParaRPr lang="en-US" sz="3200" dirty="0">
              <a:latin typeface="Aparajita" panose="020B0604020202020204" pitchFamily="34" charset="0"/>
              <a:cs typeface="Aparajita" panose="020B0604020202020204" pitchFamily="34" charset="0"/>
            </a:endParaRPr>
          </a:p>
        </p:txBody>
      </p:sp>
      <p:sp>
        <p:nvSpPr>
          <p:cNvPr id="3" name="Text Placeholder 2"/>
          <p:cNvSpPr>
            <a:spLocks noGrp="1"/>
          </p:cNvSpPr>
          <p:nvPr>
            <p:ph type="body" idx="1"/>
          </p:nvPr>
        </p:nvSpPr>
        <p:spPr>
          <a:xfrm>
            <a:off x="493712" y="5983287"/>
            <a:ext cx="8229600" cy="762000"/>
          </a:xfrm>
        </p:spPr>
        <p:txBody>
          <a:bodyPr>
            <a:noAutofit/>
          </a:bodyPr>
          <a:lstStyle/>
          <a:p>
            <a:endParaRPr lang="es-VE" dirty="0">
              <a:latin typeface="Aparajita" panose="020B0604020202020204" pitchFamily="34" charset="0"/>
              <a:cs typeface="Aparajita" panose="020B0604020202020204" pitchFamily="34" charset="0"/>
            </a:endParaRPr>
          </a:p>
        </p:txBody>
      </p:sp>
      <p:sp>
        <p:nvSpPr>
          <p:cNvPr id="5" name="Content Placeholder 4"/>
          <p:cNvSpPr>
            <a:spLocks noGrp="1"/>
          </p:cNvSpPr>
          <p:nvPr>
            <p:ph sz="quarter" idx="2"/>
          </p:nvPr>
        </p:nvSpPr>
        <p:spPr>
          <a:xfrm>
            <a:off x="457200" y="1142999"/>
            <a:ext cx="4040188" cy="4727575"/>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2800" dirty="0">
                <a:latin typeface="Aparajita" panose="020B0604020202020204" pitchFamily="34" charset="0"/>
                <a:cs typeface="Aparajita" panose="020B0604020202020204" pitchFamily="34" charset="0"/>
              </a:rPr>
              <a:t>Students take the assessment individually on a computer</a:t>
            </a:r>
          </a:p>
          <a:p>
            <a:r>
              <a:rPr lang="en-US" sz="2800" dirty="0">
                <a:latin typeface="Aparajita" panose="020B0604020202020204" pitchFamily="34" charset="0"/>
                <a:cs typeface="Aparajita" panose="020B0604020202020204" pitchFamily="34" charset="0"/>
              </a:rPr>
              <a:t>All questions are multiple </a:t>
            </a:r>
            <a:r>
              <a:rPr lang="en-US" sz="2800" dirty="0" smtClean="0">
                <a:latin typeface="Aparajita" panose="020B0604020202020204" pitchFamily="34" charset="0"/>
                <a:cs typeface="Aparajita" panose="020B0604020202020204" pitchFamily="34" charset="0"/>
              </a:rPr>
              <a:t>choice (scratch </a:t>
            </a:r>
            <a:r>
              <a:rPr lang="en-US" sz="2800" dirty="0">
                <a:latin typeface="Aparajita" panose="020B0604020202020204" pitchFamily="34" charset="0"/>
                <a:cs typeface="Aparajita" panose="020B0604020202020204" pitchFamily="34" charset="0"/>
              </a:rPr>
              <a:t>paper and pencils are permitted for the math test)</a:t>
            </a:r>
          </a:p>
          <a:p>
            <a:pPr marL="109728" indent="0">
              <a:buNone/>
            </a:pPr>
            <a:endParaRPr lang="es-VE" dirty="0">
              <a:latin typeface="Aparajita" panose="020B0604020202020204" pitchFamily="34" charset="0"/>
              <a:cs typeface="Aparajita"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870575"/>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a:spLocks noGrp="1"/>
          </p:cNvSpPr>
          <p:nvPr>
            <p:ph sz="quarter" idx="4"/>
          </p:nvPr>
        </p:nvSpPr>
        <p:spPr>
          <a:xfrm>
            <a:off x="4681537" y="1143000"/>
            <a:ext cx="4041775" cy="4727575"/>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800" dirty="0" smtClean="0">
                <a:latin typeface="Aparajita" panose="020B0604020202020204" pitchFamily="34" charset="0"/>
                <a:cs typeface="Aparajita" panose="020B0604020202020204" pitchFamily="34" charset="0"/>
              </a:rPr>
              <a:t>Los estudiantes toman la prueba individualmente en la computadora.</a:t>
            </a:r>
          </a:p>
          <a:p>
            <a:r>
              <a:rPr lang="en-US" sz="2800" dirty="0" smtClean="0">
                <a:latin typeface="Aparajita" panose="020B0604020202020204" pitchFamily="34" charset="0"/>
                <a:cs typeface="Aparajita" panose="020B0604020202020204" pitchFamily="34" charset="0"/>
              </a:rPr>
              <a:t>Todas las preguntas son de selección simple (papeles borradores y lápices son permitidos para las pruebas de matemáticas)</a:t>
            </a:r>
          </a:p>
        </p:txBody>
      </p:sp>
    </p:spTree>
    <p:extLst>
      <p:ext uri="{BB962C8B-B14F-4D97-AF65-F5344CB8AC3E}">
        <p14:creationId xmlns:p14="http://schemas.microsoft.com/office/powerpoint/2010/main" val="1266031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2800" dirty="0">
                <a:solidFill>
                  <a:srgbClr val="04617B"/>
                </a:solidFill>
                <a:latin typeface="Aparajita" panose="020B0604020202020204" pitchFamily="34" charset="0"/>
                <a:cs typeface="Aparajita" panose="020B0604020202020204" pitchFamily="34" charset="0"/>
              </a:rPr>
              <a:t>What is the data used for</a:t>
            </a:r>
            <a:r>
              <a:rPr lang="en-US" sz="2800" dirty="0" smtClean="0">
                <a:solidFill>
                  <a:srgbClr val="04617B"/>
                </a:solidFill>
                <a:latin typeface="Aparajita" panose="020B0604020202020204" pitchFamily="34" charset="0"/>
                <a:cs typeface="Aparajita" panose="020B0604020202020204" pitchFamily="34" charset="0"/>
              </a:rPr>
              <a:t>?              </a:t>
            </a:r>
            <a:r>
              <a:rPr lang="es-VE" sz="2800" dirty="0" smtClean="0">
                <a:solidFill>
                  <a:srgbClr val="04617B"/>
                </a:solidFill>
                <a:latin typeface="Aparajita" panose="020B0604020202020204" pitchFamily="34" charset="0"/>
                <a:cs typeface="Aparajita" panose="020B0604020202020204" pitchFamily="34" charset="0"/>
              </a:rPr>
              <a:t>Para que se utiliza la prueba?</a:t>
            </a:r>
            <a:r>
              <a:rPr lang="es-VE" sz="2800" dirty="0">
                <a:solidFill>
                  <a:srgbClr val="04617B"/>
                </a:solidFill>
                <a:latin typeface="Aparajita" panose="020B0604020202020204" pitchFamily="34" charset="0"/>
                <a:cs typeface="Aparajita" panose="020B0604020202020204" pitchFamily="34" charset="0"/>
              </a:rPr>
              <a:t/>
            </a:r>
            <a:br>
              <a:rPr lang="es-VE" sz="2800" dirty="0">
                <a:solidFill>
                  <a:srgbClr val="04617B"/>
                </a:solidFill>
                <a:latin typeface="Aparajita" panose="020B0604020202020204" pitchFamily="34" charset="0"/>
                <a:cs typeface="Aparajita" panose="020B0604020202020204" pitchFamily="34" charset="0"/>
              </a:rPr>
            </a:br>
            <a:endParaRPr lang="es-VE" dirty="0"/>
          </a:p>
        </p:txBody>
      </p:sp>
      <p:sp>
        <p:nvSpPr>
          <p:cNvPr id="3" name="Text Placeholder 2"/>
          <p:cNvSpPr>
            <a:spLocks noGrp="1"/>
          </p:cNvSpPr>
          <p:nvPr>
            <p:ph type="body" idx="1"/>
          </p:nvPr>
        </p:nvSpPr>
        <p:spPr/>
        <p:txBody>
          <a:bodyPr/>
          <a:lstStyle/>
          <a:p>
            <a:endParaRPr lang="es-VE" dirty="0"/>
          </a:p>
        </p:txBody>
      </p:sp>
      <p:sp>
        <p:nvSpPr>
          <p:cNvPr id="4" name="Text Placeholder 3"/>
          <p:cNvSpPr>
            <a:spLocks noGrp="1"/>
          </p:cNvSpPr>
          <p:nvPr>
            <p:ph type="body" sz="half" idx="3"/>
          </p:nvPr>
        </p:nvSpPr>
        <p:spPr/>
        <p:txBody>
          <a:bodyPr/>
          <a:lstStyle/>
          <a:p>
            <a:endParaRPr lang="es-VE" dirty="0"/>
          </a:p>
        </p:txBody>
      </p:sp>
      <p:sp>
        <p:nvSpPr>
          <p:cNvPr id="7" name="Content Placeholder 5"/>
          <p:cNvSpPr>
            <a:spLocks noGrp="1"/>
          </p:cNvSpPr>
          <p:nvPr>
            <p:ph sz="quarter" idx="2"/>
          </p:nvPr>
        </p:nvSpPr>
        <p:spPr>
          <a:xfrm>
            <a:off x="457200" y="1143000"/>
            <a:ext cx="4040188" cy="3941763"/>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92500"/>
          </a:bodyPr>
          <a:lstStyle/>
          <a:p>
            <a:r>
              <a:rPr lang="en-US" sz="2800" dirty="0">
                <a:latin typeface="Aparajita" panose="020B0604020202020204" pitchFamily="34" charset="0"/>
                <a:cs typeface="Aparajita" panose="020B0604020202020204" pitchFamily="34" charset="0"/>
              </a:rPr>
              <a:t>To determine a baseline for each student (compiled with other supporting information from BAS, teacher observation, and other assessments)</a:t>
            </a:r>
          </a:p>
          <a:p>
            <a:r>
              <a:rPr lang="en-US" sz="2800" dirty="0">
                <a:latin typeface="Aparajita" panose="020B0604020202020204" pitchFamily="34" charset="0"/>
                <a:cs typeface="Aparajita" panose="020B0604020202020204" pitchFamily="34" charset="0"/>
              </a:rPr>
              <a:t>To plan for instruction (remediation and enrichment)</a:t>
            </a:r>
          </a:p>
          <a:p>
            <a:r>
              <a:rPr lang="en-US" sz="2800" dirty="0">
                <a:latin typeface="Aparajita" panose="020B0604020202020204" pitchFamily="34" charset="0"/>
                <a:cs typeface="Aparajita" panose="020B0604020202020204" pitchFamily="34" charset="0"/>
              </a:rPr>
              <a:t>To create goals, track, and measure student progress</a:t>
            </a:r>
          </a:p>
          <a:p>
            <a:endParaRPr lang="es-VE" dirty="0">
              <a:latin typeface="Aparajita" panose="020B0604020202020204" pitchFamily="34" charset="0"/>
              <a:cs typeface="Aparajita" panose="020B0604020202020204" pitchFamily="34" charset="0"/>
            </a:endParaRPr>
          </a:p>
        </p:txBody>
      </p:sp>
      <p:sp>
        <p:nvSpPr>
          <p:cNvPr id="9" name="Content Placeholder 5"/>
          <p:cNvSpPr>
            <a:spLocks noGrp="1"/>
          </p:cNvSpPr>
          <p:nvPr>
            <p:ph sz="quarter" idx="4"/>
          </p:nvPr>
        </p:nvSpPr>
        <p:spPr>
          <a:xfrm>
            <a:off x="4724400" y="1066800"/>
            <a:ext cx="4041775" cy="3941763"/>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smtClean="0">
                <a:latin typeface="Aparajita" panose="020B0604020202020204" pitchFamily="34" charset="0"/>
                <a:cs typeface="Aparajita" panose="020B0604020202020204" pitchFamily="34" charset="0"/>
              </a:rPr>
              <a:t>Para determinar el nivel de cada estudiante (conjuntamente con otra información de soporte como BAS, observaciones del maestro y otras pruebas) </a:t>
            </a:r>
          </a:p>
          <a:p>
            <a:r>
              <a:rPr lang="en-US" dirty="0" smtClean="0">
                <a:latin typeface="Aparajita" panose="020B0604020202020204" pitchFamily="34" charset="0"/>
                <a:cs typeface="Aparajita" panose="020B0604020202020204" pitchFamily="34" charset="0"/>
              </a:rPr>
              <a:t>Para planificar el plan de enseñanza (reforzamiento y enriquecimiento) </a:t>
            </a:r>
          </a:p>
          <a:p>
            <a:r>
              <a:rPr lang="en-US" dirty="0" smtClean="0">
                <a:latin typeface="Aparajita" panose="020B0604020202020204" pitchFamily="34" charset="0"/>
                <a:cs typeface="Aparajita" panose="020B0604020202020204" pitchFamily="34" charset="0"/>
              </a:rPr>
              <a:t>Para establecer metas, monitorear y medir al estudiante. </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644392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638800"/>
            <a:ext cx="4040188" cy="762000"/>
          </a:xfrm>
        </p:spPr>
        <p:txBody>
          <a:bodyPr/>
          <a:lstStyle/>
          <a:p>
            <a:endParaRPr lang="es-VE" dirty="0"/>
          </a:p>
        </p:txBody>
      </p:sp>
      <p:sp>
        <p:nvSpPr>
          <p:cNvPr id="4" name="Text Placeholder 3"/>
          <p:cNvSpPr>
            <a:spLocks noGrp="1"/>
          </p:cNvSpPr>
          <p:nvPr>
            <p:ph type="body" sz="half" idx="3"/>
          </p:nvPr>
        </p:nvSpPr>
        <p:spPr>
          <a:xfrm>
            <a:off x="4684712" y="5638800"/>
            <a:ext cx="4041775" cy="762000"/>
          </a:xfrm>
        </p:spPr>
        <p:txBody>
          <a:bodyPr/>
          <a:lstStyle/>
          <a:p>
            <a:endParaRPr lang="es-VE" dirty="0"/>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p>
            <a:pPr lvl="0">
              <a:buClr>
                <a:srgbClr val="0F6FC6"/>
              </a:buClr>
            </a:pPr>
            <a:r>
              <a:rPr lang="en-US" sz="2000" b="1" dirty="0">
                <a:solidFill>
                  <a:prstClr val="black"/>
                </a:solidFill>
                <a:latin typeface="Aparajita" panose="020B0604020202020204" pitchFamily="34" charset="0"/>
                <a:cs typeface="Aparajita" panose="020B0604020202020204" pitchFamily="34" charset="0"/>
              </a:rPr>
              <a:t>Percentile Rank (PR): </a:t>
            </a:r>
            <a:r>
              <a:rPr lang="en-US" sz="2000" dirty="0">
                <a:solidFill>
                  <a:prstClr val="black"/>
                </a:solidFill>
                <a:latin typeface="Aparajita" panose="020B0604020202020204" pitchFamily="34" charset="0"/>
                <a:cs typeface="Aparajita" panose="020B0604020202020204" pitchFamily="34" charset="0"/>
              </a:rPr>
              <a:t>This compares your child’s test performance with that of other students nationally who are in the same grade.</a:t>
            </a:r>
          </a:p>
          <a:p>
            <a:pPr lvl="0">
              <a:buClr>
                <a:srgbClr val="0F6FC6"/>
              </a:buClr>
            </a:pPr>
            <a:r>
              <a:rPr lang="en-US" sz="2000" b="1" dirty="0">
                <a:solidFill>
                  <a:prstClr val="black"/>
                </a:solidFill>
                <a:latin typeface="Aparajita" panose="020B0604020202020204" pitchFamily="34" charset="0"/>
                <a:cs typeface="Aparajita" panose="020B0604020202020204" pitchFamily="34" charset="0"/>
              </a:rPr>
              <a:t>Instructional Reading Level (IRL): </a:t>
            </a:r>
            <a:r>
              <a:rPr lang="en-US" sz="2000" dirty="0">
                <a:solidFill>
                  <a:prstClr val="black"/>
                </a:solidFill>
                <a:latin typeface="Aparajita" panose="020B0604020202020204" pitchFamily="34" charset="0"/>
                <a:cs typeface="Aparajita" panose="020B0604020202020204" pitchFamily="34" charset="0"/>
              </a:rPr>
              <a:t>The instructional reading level at which your child is at least 80% proficient at recognizing words and understanding the reading material.  *Keep in mind:  With the BAS (Benchmark Assessment System) used by all K-5 teachers at NPE, 96% proficiency is the guideline. This is why we want to emphasize that STAR is only one of the many assessments we use to measure growth and plan for instruction.</a:t>
            </a:r>
          </a:p>
          <a:p>
            <a:endParaRPr lang="es-VE" dirty="0"/>
          </a:p>
        </p:txBody>
      </p:sp>
      <p:sp>
        <p:nvSpPr>
          <p:cNvPr id="6" name="Content Placeholder 5"/>
          <p:cNvSpPr>
            <a:spLocks noGrp="1"/>
          </p:cNvSpPr>
          <p:nvPr>
            <p:ph sz="quarter" idx="4"/>
          </p:nvPr>
        </p:nvSpPr>
        <p:spPr>
          <a:gradFill>
            <a:gsLst>
              <a:gs pos="0">
                <a:schemeClr val="accent1">
                  <a:tint val="66000"/>
                  <a:satMod val="160000"/>
                  <a:alpha val="0"/>
                  <a:lumMod val="93000"/>
                  <a:lumOff val="7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lvl="0">
              <a:spcBef>
                <a:spcPts val="400"/>
              </a:spcBef>
              <a:buClr>
                <a:srgbClr val="0F6FC6"/>
              </a:buClr>
            </a:pPr>
            <a:r>
              <a:rPr lang="en-US" sz="1800" b="1" u="sng" dirty="0">
                <a:solidFill>
                  <a:prstClr val="black"/>
                </a:solidFill>
                <a:latin typeface="Aparajita" panose="020B0604020202020204" pitchFamily="34" charset="0"/>
                <a:cs typeface="Aparajita" panose="020B0604020202020204" pitchFamily="34" charset="0"/>
              </a:rPr>
              <a:t>Rango percentil </a:t>
            </a:r>
            <a:r>
              <a:rPr lang="en-US" sz="1800" dirty="0">
                <a:solidFill>
                  <a:prstClr val="black"/>
                </a:solidFill>
                <a:latin typeface="Aparajita" panose="020B0604020202020204" pitchFamily="34" charset="0"/>
                <a:cs typeface="Aparajita" panose="020B0604020202020204" pitchFamily="34" charset="0"/>
              </a:rPr>
              <a:t>(PR): Compara el rendimiento de su hijo en las </a:t>
            </a:r>
            <a:r>
              <a:rPr lang="en-US" sz="1800" dirty="0" smtClean="0">
                <a:solidFill>
                  <a:prstClr val="black"/>
                </a:solidFill>
                <a:latin typeface="Aparajita" panose="020B0604020202020204" pitchFamily="34" charset="0"/>
                <a:cs typeface="Aparajita" panose="020B0604020202020204" pitchFamily="34" charset="0"/>
              </a:rPr>
              <a:t>pruebas </a:t>
            </a:r>
            <a:r>
              <a:rPr lang="en-US" sz="1800" dirty="0">
                <a:solidFill>
                  <a:prstClr val="black"/>
                </a:solidFill>
                <a:latin typeface="Aparajita" panose="020B0604020202020204" pitchFamily="34" charset="0"/>
                <a:cs typeface="Aparajita" panose="020B0604020202020204" pitchFamily="34" charset="0"/>
              </a:rPr>
              <a:t>con otros estudiantes del mismo grado a nivel nacional. </a:t>
            </a:r>
          </a:p>
          <a:p>
            <a:pPr lvl="0">
              <a:spcBef>
                <a:spcPts val="400"/>
              </a:spcBef>
              <a:buClr>
                <a:srgbClr val="0F6FC6"/>
              </a:buClr>
            </a:pPr>
            <a:r>
              <a:rPr lang="en-US" sz="1800" b="1" u="sng" dirty="0">
                <a:solidFill>
                  <a:prstClr val="black"/>
                </a:solidFill>
                <a:latin typeface="Aparajita" panose="020B0604020202020204" pitchFamily="34" charset="0"/>
                <a:cs typeface="Aparajita" panose="020B0604020202020204" pitchFamily="34" charset="0"/>
              </a:rPr>
              <a:t>Nivel de Instrucción de lectura </a:t>
            </a:r>
            <a:r>
              <a:rPr lang="en-US" sz="1800" dirty="0">
                <a:solidFill>
                  <a:prstClr val="black"/>
                </a:solidFill>
                <a:latin typeface="Aparajita" panose="020B0604020202020204" pitchFamily="34" charset="0"/>
                <a:cs typeface="Aparajita" panose="020B0604020202020204" pitchFamily="34" charset="0"/>
              </a:rPr>
              <a:t>(IRL): Indica el nivel de instrucción de lectura en el que su hijo es al menos 80% </a:t>
            </a:r>
            <a:r>
              <a:rPr lang="en-US" sz="1800" dirty="0" smtClean="0">
                <a:solidFill>
                  <a:prstClr val="black"/>
                </a:solidFill>
                <a:latin typeface="Aparajita" panose="020B0604020202020204" pitchFamily="34" charset="0"/>
                <a:cs typeface="Aparajita" panose="020B0604020202020204" pitchFamily="34" charset="0"/>
              </a:rPr>
              <a:t>competente para </a:t>
            </a:r>
            <a:r>
              <a:rPr lang="en-US" sz="1800" dirty="0">
                <a:solidFill>
                  <a:prstClr val="black"/>
                </a:solidFill>
                <a:latin typeface="Aparajita" panose="020B0604020202020204" pitchFamily="34" charset="0"/>
                <a:cs typeface="Aparajita" panose="020B0604020202020204" pitchFamily="34" charset="0"/>
              </a:rPr>
              <a:t>reconocer las palabras y entender el material de lectura *Tenga en cuenta que:  Con el </a:t>
            </a:r>
            <a:r>
              <a:rPr lang="en-US" sz="1800" dirty="0" smtClean="0">
                <a:solidFill>
                  <a:prstClr val="black"/>
                </a:solidFill>
                <a:latin typeface="Aparajita" panose="020B0604020202020204" pitchFamily="34" charset="0"/>
                <a:cs typeface="Aparajita" panose="020B0604020202020204" pitchFamily="34" charset="0"/>
              </a:rPr>
              <a:t>BAS </a:t>
            </a:r>
            <a:r>
              <a:rPr lang="en-US" sz="1800" dirty="0">
                <a:solidFill>
                  <a:prstClr val="black"/>
                </a:solidFill>
                <a:latin typeface="Aparajita" panose="020B0604020202020204" pitchFamily="34" charset="0"/>
                <a:cs typeface="Aparajita" panose="020B0604020202020204" pitchFamily="34" charset="0"/>
              </a:rPr>
              <a:t>(Benchmark Assessment System o Prueba de Comparación Estandard) usado por todos los maestros de  K-5 </a:t>
            </a:r>
            <a:r>
              <a:rPr lang="en-US" sz="1800" dirty="0" smtClean="0">
                <a:solidFill>
                  <a:prstClr val="black"/>
                </a:solidFill>
                <a:latin typeface="Aparajita" panose="020B0604020202020204" pitchFamily="34" charset="0"/>
                <a:cs typeface="Aparajita" panose="020B0604020202020204" pitchFamily="34" charset="0"/>
              </a:rPr>
              <a:t>en </a:t>
            </a:r>
            <a:r>
              <a:rPr lang="en-US" sz="1800" dirty="0">
                <a:solidFill>
                  <a:prstClr val="black"/>
                </a:solidFill>
                <a:latin typeface="Aparajita" panose="020B0604020202020204" pitchFamily="34" charset="0"/>
                <a:cs typeface="Aparajita" panose="020B0604020202020204" pitchFamily="34" charset="0"/>
              </a:rPr>
              <a:t>NPE, se toma 96% de proficiencia como referencia. </a:t>
            </a:r>
            <a:r>
              <a:rPr lang="en-US" sz="1800" dirty="0" smtClean="0">
                <a:solidFill>
                  <a:prstClr val="black"/>
                </a:solidFill>
                <a:latin typeface="Aparajita" panose="020B0604020202020204" pitchFamily="34" charset="0"/>
                <a:cs typeface="Aparajita" panose="020B0604020202020204" pitchFamily="34" charset="0"/>
              </a:rPr>
              <a:t>Por esta razón queremos </a:t>
            </a:r>
            <a:r>
              <a:rPr lang="en-US" sz="1800" dirty="0">
                <a:solidFill>
                  <a:prstClr val="black"/>
                </a:solidFill>
                <a:latin typeface="Aparajita" panose="020B0604020202020204" pitchFamily="34" charset="0"/>
                <a:cs typeface="Aparajita" panose="020B0604020202020204" pitchFamily="34" charset="0"/>
              </a:rPr>
              <a:t>enfatizar que </a:t>
            </a:r>
            <a:r>
              <a:rPr lang="en-US" sz="1800" b="1" dirty="0">
                <a:solidFill>
                  <a:prstClr val="black"/>
                </a:solidFill>
                <a:latin typeface="Aparajita" panose="020B0604020202020204" pitchFamily="34" charset="0"/>
                <a:cs typeface="Aparajita" panose="020B0604020202020204" pitchFamily="34" charset="0"/>
              </a:rPr>
              <a:t>STAR</a:t>
            </a:r>
            <a:r>
              <a:rPr lang="en-US" sz="1800" dirty="0">
                <a:solidFill>
                  <a:prstClr val="black"/>
                </a:solidFill>
                <a:latin typeface="Aparajita" panose="020B0604020202020204" pitchFamily="34" charset="0"/>
                <a:cs typeface="Aparajita" panose="020B0604020202020204" pitchFamily="34" charset="0"/>
              </a:rPr>
              <a:t> es sólo </a:t>
            </a:r>
            <a:r>
              <a:rPr lang="en-US" sz="1800" b="1" dirty="0">
                <a:solidFill>
                  <a:prstClr val="black"/>
                </a:solidFill>
                <a:latin typeface="Aparajita" panose="020B0604020202020204" pitchFamily="34" charset="0"/>
                <a:cs typeface="Aparajita" panose="020B0604020202020204" pitchFamily="34" charset="0"/>
              </a:rPr>
              <a:t>una </a:t>
            </a:r>
            <a:r>
              <a:rPr lang="en-US" sz="1800" dirty="0">
                <a:solidFill>
                  <a:prstClr val="black"/>
                </a:solidFill>
                <a:latin typeface="Aparajita" panose="020B0604020202020204" pitchFamily="34" charset="0"/>
                <a:cs typeface="Aparajita" panose="020B0604020202020204" pitchFamily="34" charset="0"/>
              </a:rPr>
              <a:t>de las </a:t>
            </a:r>
            <a:r>
              <a:rPr lang="en-US" sz="1800" b="1" dirty="0">
                <a:solidFill>
                  <a:prstClr val="black"/>
                </a:solidFill>
                <a:latin typeface="Aparajita" panose="020B0604020202020204" pitchFamily="34" charset="0"/>
                <a:cs typeface="Aparajita" panose="020B0604020202020204" pitchFamily="34" charset="0"/>
              </a:rPr>
              <a:t>muchas pruebas </a:t>
            </a:r>
            <a:r>
              <a:rPr lang="en-US" sz="1800" dirty="0">
                <a:solidFill>
                  <a:prstClr val="black"/>
                </a:solidFill>
                <a:latin typeface="Aparajita" panose="020B0604020202020204" pitchFamily="34" charset="0"/>
                <a:cs typeface="Aparajita" panose="020B0604020202020204" pitchFamily="34" charset="0"/>
              </a:rPr>
              <a:t>que usamos para medir el crecimiento y planificar la enseñanza. </a:t>
            </a:r>
          </a:p>
          <a:p>
            <a:endParaRPr lang="es-VE" dirty="0"/>
          </a:p>
        </p:txBody>
      </p:sp>
      <p:sp>
        <p:nvSpPr>
          <p:cNvPr id="7" name="Title 2"/>
          <p:cNvSpPr>
            <a:spLocks noGrp="1"/>
          </p:cNvSpPr>
          <p:nvPr>
            <p:ph type="title"/>
          </p:nvPr>
        </p:nvSpPr>
        <p:spPr>
          <a:xfrm>
            <a:off x="457200" y="273050"/>
            <a:ext cx="4114800" cy="1143000"/>
          </a:xfrm>
        </p:spPr>
        <p:txBody>
          <a:bodyPr>
            <a:normAutofit/>
          </a:bodyPr>
          <a:lstStyle/>
          <a:p>
            <a:r>
              <a:rPr lang="en-US" sz="3200" dirty="0" smtClean="0">
                <a:latin typeface="Aparajita" panose="020B0604020202020204" pitchFamily="34" charset="0"/>
                <a:cs typeface="Aparajita" panose="020B0604020202020204" pitchFamily="34" charset="0"/>
              </a:rPr>
              <a:t>Reports</a:t>
            </a:r>
            <a:r>
              <a:rPr lang="en-US" sz="3200" dirty="0">
                <a:latin typeface="Aparajita" panose="020B0604020202020204" pitchFamily="34" charset="0"/>
                <a:cs typeface="Aparajita" panose="020B0604020202020204" pitchFamily="34" charset="0"/>
              </a:rPr>
              <a:t>: key terms &amp; meaning</a:t>
            </a:r>
            <a:endParaRPr lang="es-VE" sz="3200" dirty="0">
              <a:latin typeface="Aparajita" panose="020B0604020202020204" pitchFamily="34" charset="0"/>
              <a:cs typeface="Aparajita" panose="020B0604020202020204" pitchFamily="34" charset="0"/>
            </a:endParaRPr>
          </a:p>
        </p:txBody>
      </p:sp>
      <p:sp>
        <p:nvSpPr>
          <p:cNvPr id="8" name="Rectangle 7"/>
          <p:cNvSpPr/>
          <p:nvPr/>
        </p:nvSpPr>
        <p:spPr>
          <a:xfrm>
            <a:off x="4724400" y="228600"/>
            <a:ext cx="3962400" cy="1077218"/>
          </a:xfrm>
          <a:prstGeom prst="rect">
            <a:avLst/>
          </a:prstGeom>
        </p:spPr>
        <p:txBody>
          <a:bodyPr wrap="square">
            <a:spAutoFit/>
          </a:bodyPr>
          <a:lstStyle/>
          <a:p>
            <a:pPr lvl="0"/>
            <a:r>
              <a:rPr lang="es-VE" sz="3200" b="1" dirty="0">
                <a:solidFill>
                  <a:srgbClr val="04617B"/>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Reportes: Palabras </a:t>
            </a:r>
            <a:r>
              <a:rPr lang="es-VE" sz="3200" b="1" dirty="0" smtClean="0">
                <a:solidFill>
                  <a:srgbClr val="04617B"/>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claves y significados</a:t>
            </a:r>
            <a:endParaRPr lang="es-VE" sz="32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6575" y="5859689"/>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28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562600"/>
            <a:ext cx="4040188" cy="762000"/>
          </a:xfrm>
        </p:spPr>
        <p:txBody>
          <a:bodyPr/>
          <a:lstStyle/>
          <a:p>
            <a:endParaRPr lang="es-VE" dirty="0"/>
          </a:p>
        </p:txBody>
      </p:sp>
      <p:sp>
        <p:nvSpPr>
          <p:cNvPr id="4" name="Text Placeholder 3"/>
          <p:cNvSpPr>
            <a:spLocks noGrp="1"/>
          </p:cNvSpPr>
          <p:nvPr>
            <p:ph type="body" sz="half" idx="3"/>
          </p:nvPr>
        </p:nvSpPr>
        <p:spPr>
          <a:xfrm>
            <a:off x="4645026" y="5562600"/>
            <a:ext cx="4041775" cy="762000"/>
          </a:xfrm>
        </p:spPr>
        <p:txBody>
          <a:bodyPr/>
          <a:lstStyle/>
          <a:p>
            <a:endParaRPr lang="es-VE" dirty="0"/>
          </a:p>
        </p:txBody>
      </p:sp>
      <p:sp>
        <p:nvSpPr>
          <p:cNvPr id="5" name="Content Placeholder 4"/>
          <p:cNvSpPr>
            <a:spLocks noGrp="1"/>
          </p:cNvSpPr>
          <p:nvPr>
            <p:ph sz="quarter" idx="2"/>
          </p:nvPr>
        </p:nvSpPr>
        <p:spPr>
          <a:gradFill>
            <a:gsLst>
              <a:gs pos="0">
                <a:schemeClr val="accent1">
                  <a:tint val="66000"/>
                  <a:satMod val="160000"/>
                  <a:alpha val="0"/>
                  <a:lumMod val="93000"/>
                  <a:lumOff val="7000"/>
                </a:schemeClr>
              </a:gs>
              <a:gs pos="50000">
                <a:schemeClr val="accent1">
                  <a:tint val="44500"/>
                  <a:satMod val="160000"/>
                </a:schemeClr>
              </a:gs>
              <a:gs pos="100000">
                <a:schemeClr val="accent1">
                  <a:tint val="23500"/>
                  <a:satMod val="160000"/>
                </a:schemeClr>
              </a:gs>
            </a:gsLst>
            <a:lin ang="5400000" scaled="0"/>
          </a:gradFill>
        </p:spPr>
        <p:txBody>
          <a:bodyPr>
            <a:normAutofit fontScale="85000" lnSpcReduction="10000"/>
          </a:bodyPr>
          <a:lstStyle/>
          <a:p>
            <a:pPr lvl="0">
              <a:buClr>
                <a:srgbClr val="0F6FC6"/>
              </a:buClr>
            </a:pPr>
            <a:r>
              <a:rPr lang="en-US" sz="2000" b="1" dirty="0">
                <a:solidFill>
                  <a:prstClr val="black"/>
                </a:solidFill>
                <a:latin typeface="Aparajita" panose="020B0604020202020204" pitchFamily="34" charset="0"/>
                <a:cs typeface="Aparajita" panose="020B0604020202020204" pitchFamily="34" charset="0"/>
              </a:rPr>
              <a:t>Zone of Proximal Development (ZPD): </a:t>
            </a:r>
            <a:r>
              <a:rPr lang="en-US" sz="2000" dirty="0">
                <a:solidFill>
                  <a:prstClr val="black"/>
                </a:solidFill>
                <a:latin typeface="Aparajita" panose="020B0604020202020204" pitchFamily="34" charset="0"/>
                <a:cs typeface="Aparajita" panose="020B0604020202020204" pitchFamily="34" charset="0"/>
              </a:rPr>
              <a:t>This shows the reading range from which your child should be selecting books for optimal growth in reading.  It illustrates the “span” and it is considered approximate.</a:t>
            </a:r>
          </a:p>
          <a:p>
            <a:pPr lvl="0">
              <a:buClr>
                <a:srgbClr val="0F6FC6"/>
              </a:buClr>
            </a:pPr>
            <a:r>
              <a:rPr lang="en-US" sz="2000" b="1" dirty="0">
                <a:solidFill>
                  <a:prstClr val="black"/>
                </a:solidFill>
                <a:latin typeface="Aparajita" panose="020B0604020202020204" pitchFamily="34" charset="0"/>
                <a:cs typeface="Aparajita" panose="020B0604020202020204" pitchFamily="34" charset="0"/>
              </a:rPr>
              <a:t>Scaled Score (SS): </a:t>
            </a:r>
            <a:r>
              <a:rPr lang="en-US" sz="2000" dirty="0">
                <a:solidFill>
                  <a:prstClr val="black"/>
                </a:solidFill>
                <a:latin typeface="Aparajita" panose="020B0604020202020204" pitchFamily="34" charset="0"/>
                <a:cs typeface="Aparajita" panose="020B0604020202020204" pitchFamily="34" charset="0"/>
              </a:rPr>
              <a:t>This is your child’s raw score that measures ability. An increase over time indicates student growth.  **Note: On the Early Literacy STAR assessment, the range is from 300-900.  Early Literacy is only given to beginning readers. (see next slide)</a:t>
            </a:r>
          </a:p>
          <a:p>
            <a:pPr lvl="0">
              <a:buClr>
                <a:srgbClr val="0F6FC6"/>
              </a:buClr>
            </a:pPr>
            <a:r>
              <a:rPr lang="en-US" sz="2000" b="1" dirty="0">
                <a:solidFill>
                  <a:prstClr val="black"/>
                </a:solidFill>
                <a:latin typeface="Aparajita" panose="020B0604020202020204" pitchFamily="34" charset="0"/>
                <a:cs typeface="Aparajita" panose="020B0604020202020204" pitchFamily="34" charset="0"/>
              </a:rPr>
              <a:t>Normal Curve Equivalent (NCE): </a:t>
            </a:r>
            <a:r>
              <a:rPr lang="en-US" sz="2000" dirty="0">
                <a:solidFill>
                  <a:prstClr val="black"/>
                </a:solidFill>
                <a:latin typeface="Aparajita" panose="020B0604020202020204" pitchFamily="34" charset="0"/>
                <a:cs typeface="Aparajita" panose="020B0604020202020204" pitchFamily="34" charset="0"/>
              </a:rPr>
              <a:t>(Only shown on math reports) This score shows student ability on an equal-interval scale.  It is used primarily for statistical calculations in research.</a:t>
            </a:r>
          </a:p>
          <a:p>
            <a:pPr lvl="0">
              <a:buClr>
                <a:srgbClr val="0F6FC6"/>
              </a:buClr>
            </a:pPr>
            <a:endParaRPr lang="es-VE" sz="1500" dirty="0">
              <a:solidFill>
                <a:prstClr val="black"/>
              </a:solidFill>
              <a:latin typeface="Aparajita" panose="020B0604020202020204" pitchFamily="34" charset="0"/>
              <a:cs typeface="Aparajita" panose="020B0604020202020204" pitchFamily="34" charset="0"/>
            </a:endParaRPr>
          </a:p>
          <a:p>
            <a:endParaRPr lang="es-VE" dirty="0"/>
          </a:p>
        </p:txBody>
      </p:sp>
      <p:sp>
        <p:nvSpPr>
          <p:cNvPr id="6" name="Content Placeholder 5"/>
          <p:cNvSpPr>
            <a:spLocks noGrp="1"/>
          </p:cNvSpPr>
          <p:nvPr>
            <p:ph sz="quarter" idx="4"/>
          </p:nvPr>
        </p:nvSpPr>
        <p:spPr>
          <a:gradFill>
            <a:gsLst>
              <a:gs pos="0">
                <a:schemeClr val="accent1">
                  <a:tint val="66000"/>
                  <a:satMod val="160000"/>
                  <a:alpha val="0"/>
                  <a:lumMod val="93000"/>
                  <a:lumOff val="7000"/>
                </a:schemeClr>
              </a:gs>
              <a:gs pos="50000">
                <a:schemeClr val="accent1">
                  <a:tint val="44500"/>
                  <a:satMod val="160000"/>
                </a:schemeClr>
              </a:gs>
              <a:gs pos="100000">
                <a:schemeClr val="accent1">
                  <a:tint val="23500"/>
                  <a:satMod val="160000"/>
                </a:schemeClr>
              </a:gs>
            </a:gsLst>
            <a:lin ang="5400000" scaled="0"/>
          </a:gradFill>
        </p:spPr>
        <p:txBody>
          <a:bodyPr>
            <a:normAutofit fontScale="92500" lnSpcReduction="20000"/>
          </a:bodyPr>
          <a:lstStyle/>
          <a:p>
            <a:pPr lvl="0">
              <a:spcBef>
                <a:spcPts val="400"/>
              </a:spcBef>
              <a:buClr>
                <a:srgbClr val="0F6FC6"/>
              </a:buClr>
            </a:pPr>
            <a:r>
              <a:rPr lang="en-US" sz="1800" b="1" u="sng" dirty="0">
                <a:solidFill>
                  <a:prstClr val="black"/>
                </a:solidFill>
                <a:latin typeface="Aparajita" panose="020B0604020202020204" pitchFamily="34" charset="0"/>
                <a:cs typeface="Aparajita" panose="020B0604020202020204" pitchFamily="34" charset="0"/>
              </a:rPr>
              <a:t>Zona de desarrollo Aproximado </a:t>
            </a:r>
            <a:r>
              <a:rPr lang="en-US" sz="1800" dirty="0">
                <a:solidFill>
                  <a:prstClr val="black"/>
                </a:solidFill>
                <a:latin typeface="Aparajita" panose="020B0604020202020204" pitchFamily="34" charset="0"/>
                <a:cs typeface="Aparajita" panose="020B0604020202020204" pitchFamily="34" charset="0"/>
              </a:rPr>
              <a:t>(ZPD): Muestra el rango dentro del cual su hijo debería seleccionar los libros para un óptimo crecimiento en la lectura. Ilustra el “alcance” y es considerado apróximado. </a:t>
            </a:r>
          </a:p>
          <a:p>
            <a:pPr lvl="0">
              <a:spcBef>
                <a:spcPts val="400"/>
              </a:spcBef>
              <a:buClr>
                <a:srgbClr val="0F6FC6"/>
              </a:buClr>
            </a:pPr>
            <a:r>
              <a:rPr lang="en-US" sz="1800" b="1" u="sng" dirty="0">
                <a:solidFill>
                  <a:prstClr val="black"/>
                </a:solidFill>
                <a:latin typeface="Aparajita" panose="020B0604020202020204" pitchFamily="34" charset="0"/>
                <a:cs typeface="Aparajita" panose="020B0604020202020204" pitchFamily="34" charset="0"/>
              </a:rPr>
              <a:t>Resultados Estandarizados (</a:t>
            </a:r>
            <a:r>
              <a:rPr lang="en-US" sz="1800" u="sng" dirty="0">
                <a:solidFill>
                  <a:prstClr val="black"/>
                </a:solidFill>
                <a:latin typeface="Aparajita" panose="020B0604020202020204" pitchFamily="34" charset="0"/>
                <a:cs typeface="Aparajita" panose="020B0604020202020204" pitchFamily="34" charset="0"/>
              </a:rPr>
              <a:t>SS</a:t>
            </a:r>
            <a:r>
              <a:rPr lang="en-US" sz="1800" dirty="0">
                <a:solidFill>
                  <a:prstClr val="black"/>
                </a:solidFill>
                <a:latin typeface="Aparajita" panose="020B0604020202020204" pitchFamily="34" charset="0"/>
                <a:cs typeface="Aparajita" panose="020B0604020202020204" pitchFamily="34" charset="0"/>
              </a:rPr>
              <a:t>): Esta es la calificación de su hijo que mide su habilidad. Si é</a:t>
            </a:r>
            <a:r>
              <a:rPr lang="en-US" sz="1800" dirty="0" smtClean="0">
                <a:solidFill>
                  <a:prstClr val="black"/>
                </a:solidFill>
                <a:latin typeface="Aparajita" panose="020B0604020202020204" pitchFamily="34" charset="0"/>
                <a:cs typeface="Aparajita" panose="020B0604020202020204" pitchFamily="34" charset="0"/>
              </a:rPr>
              <a:t>sta </a:t>
            </a:r>
            <a:r>
              <a:rPr lang="en-US" sz="1800" dirty="0">
                <a:solidFill>
                  <a:prstClr val="black"/>
                </a:solidFill>
                <a:latin typeface="Aparajita" panose="020B0604020202020204" pitchFamily="34" charset="0"/>
                <a:cs typeface="Aparajita" panose="020B0604020202020204" pitchFamily="34" charset="0"/>
              </a:rPr>
              <a:t>aumenta con el tiempo indica un crecimiento del estudiante.  **Nota: En la Prueba de Conocimiento temprana de STAR, el rango es de 300-900. </a:t>
            </a:r>
            <a:r>
              <a:rPr lang="en-US" sz="1800" dirty="0" smtClean="0">
                <a:solidFill>
                  <a:prstClr val="black"/>
                </a:solidFill>
                <a:latin typeface="Aparajita" panose="020B0604020202020204" pitchFamily="34" charset="0"/>
                <a:cs typeface="Aparajita" panose="020B0604020202020204" pitchFamily="34" charset="0"/>
              </a:rPr>
              <a:t>Sólo se </a:t>
            </a:r>
            <a:r>
              <a:rPr lang="en-US" sz="1800" dirty="0">
                <a:solidFill>
                  <a:prstClr val="black"/>
                </a:solidFill>
                <a:latin typeface="Aparajita" panose="020B0604020202020204" pitchFamily="34" charset="0"/>
                <a:cs typeface="Aparajita" panose="020B0604020202020204" pitchFamily="34" charset="0"/>
              </a:rPr>
              <a:t>aplica a lectores principiantes. (ver próxima lámina</a:t>
            </a:r>
            <a:r>
              <a:rPr lang="en-US" sz="1800" dirty="0" smtClean="0">
                <a:solidFill>
                  <a:prstClr val="black"/>
                </a:solidFill>
                <a:latin typeface="Aparajita" panose="020B0604020202020204" pitchFamily="34" charset="0"/>
                <a:cs typeface="Aparajita" panose="020B0604020202020204" pitchFamily="34" charset="0"/>
              </a:rPr>
              <a:t>).</a:t>
            </a:r>
            <a:endParaRPr lang="en-US" sz="1800" dirty="0">
              <a:solidFill>
                <a:prstClr val="black"/>
              </a:solidFill>
              <a:latin typeface="Aparajita" panose="020B0604020202020204" pitchFamily="34" charset="0"/>
              <a:cs typeface="Aparajita" panose="020B0604020202020204" pitchFamily="34" charset="0"/>
            </a:endParaRPr>
          </a:p>
          <a:p>
            <a:pPr lvl="0">
              <a:spcBef>
                <a:spcPts val="400"/>
              </a:spcBef>
              <a:buClr>
                <a:srgbClr val="0F6FC6"/>
              </a:buClr>
            </a:pPr>
            <a:r>
              <a:rPr lang="en-US" sz="1800" b="1" u="sng" dirty="0">
                <a:solidFill>
                  <a:prstClr val="black"/>
                </a:solidFill>
                <a:latin typeface="Aparajita" panose="020B0604020202020204" pitchFamily="34" charset="0"/>
                <a:cs typeface="Aparajita" panose="020B0604020202020204" pitchFamily="34" charset="0"/>
              </a:rPr>
              <a:t>Curva Normal Equivalente </a:t>
            </a:r>
            <a:r>
              <a:rPr lang="en-US" sz="1800" dirty="0">
                <a:solidFill>
                  <a:prstClr val="black"/>
                </a:solidFill>
                <a:latin typeface="Aparajita" panose="020B0604020202020204" pitchFamily="34" charset="0"/>
                <a:cs typeface="Aparajita" panose="020B0604020202020204" pitchFamily="34" charset="0"/>
              </a:rPr>
              <a:t>(NCE): (sólo en los reportes de matemáticas) Esta calificación muestra la habilidad del estudiante en una escala de intervalos iguales. Se usa primordialmente para cálculos estadísticos en estudios de investigación.</a:t>
            </a:r>
            <a:endParaRPr lang="en-US" sz="1800" b="1" dirty="0">
              <a:solidFill>
                <a:prstClr val="black"/>
              </a:solidFill>
              <a:latin typeface="Aparajita" panose="020B0604020202020204" pitchFamily="34" charset="0"/>
              <a:cs typeface="Aparajita" panose="020B0604020202020204" pitchFamily="34" charset="0"/>
            </a:endParaRPr>
          </a:p>
          <a:p>
            <a:endParaRPr lang="es-VE" dirty="0"/>
          </a:p>
        </p:txBody>
      </p:sp>
      <p:sp>
        <p:nvSpPr>
          <p:cNvPr id="7" name="Title 2"/>
          <p:cNvSpPr>
            <a:spLocks noGrp="1"/>
          </p:cNvSpPr>
          <p:nvPr>
            <p:ph type="title"/>
          </p:nvPr>
        </p:nvSpPr>
        <p:spPr>
          <a:xfrm>
            <a:off x="457200" y="273050"/>
            <a:ext cx="4114800" cy="1143000"/>
          </a:xfrm>
        </p:spPr>
        <p:txBody>
          <a:bodyPr>
            <a:normAutofit/>
          </a:bodyPr>
          <a:lstStyle/>
          <a:p>
            <a:r>
              <a:rPr lang="en-US" sz="3200" dirty="0" smtClean="0">
                <a:latin typeface="Aparajita" panose="020B0604020202020204" pitchFamily="34" charset="0"/>
                <a:cs typeface="Aparajita" panose="020B0604020202020204" pitchFamily="34" charset="0"/>
              </a:rPr>
              <a:t>Reports</a:t>
            </a:r>
            <a:r>
              <a:rPr lang="en-US" sz="3200" dirty="0">
                <a:latin typeface="Aparajita" panose="020B0604020202020204" pitchFamily="34" charset="0"/>
                <a:cs typeface="Aparajita" panose="020B0604020202020204" pitchFamily="34" charset="0"/>
              </a:rPr>
              <a:t>: key terms &amp; meaning</a:t>
            </a:r>
            <a:endParaRPr lang="es-VE" sz="3200" dirty="0">
              <a:latin typeface="Aparajita" panose="020B0604020202020204" pitchFamily="34" charset="0"/>
              <a:cs typeface="Aparajita" panose="020B0604020202020204" pitchFamily="34" charset="0"/>
            </a:endParaRPr>
          </a:p>
        </p:txBody>
      </p:sp>
      <p:sp>
        <p:nvSpPr>
          <p:cNvPr id="8" name="Rectangle 7"/>
          <p:cNvSpPr/>
          <p:nvPr/>
        </p:nvSpPr>
        <p:spPr>
          <a:xfrm>
            <a:off x="4724400" y="228600"/>
            <a:ext cx="3962400" cy="1077218"/>
          </a:xfrm>
          <a:prstGeom prst="rect">
            <a:avLst/>
          </a:prstGeom>
        </p:spPr>
        <p:txBody>
          <a:bodyPr wrap="square">
            <a:spAutoFit/>
          </a:bodyPr>
          <a:lstStyle/>
          <a:p>
            <a:pPr lvl="0"/>
            <a:r>
              <a:rPr lang="es-VE" sz="3200" b="1" dirty="0">
                <a:solidFill>
                  <a:srgbClr val="04617B"/>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Reportes: Palabras </a:t>
            </a:r>
            <a:r>
              <a:rPr lang="es-VE" sz="3200" b="1" dirty="0" smtClean="0">
                <a:solidFill>
                  <a:srgbClr val="04617B"/>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claves y significados</a:t>
            </a:r>
            <a:endParaRPr lang="es-VE" sz="3200" dirty="0">
              <a:solidFill>
                <a:prstClr val="black"/>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780314"/>
            <a:ext cx="987425"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5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VE" sz="2800" dirty="0">
                <a:solidFill>
                  <a:srgbClr val="04617B"/>
                </a:solidFill>
                <a:latin typeface="Aparajita" panose="020B0604020202020204" pitchFamily="34" charset="0"/>
                <a:cs typeface="Aparajita" panose="020B0604020202020204" pitchFamily="34" charset="0"/>
              </a:rPr>
              <a:t>STAR Enterprise </a:t>
            </a:r>
            <a:r>
              <a:rPr lang="es-VE" sz="2800" dirty="0" smtClean="0">
                <a:solidFill>
                  <a:srgbClr val="04617B"/>
                </a:solidFill>
                <a:latin typeface="Aparajita" panose="020B0604020202020204" pitchFamily="34" charset="0"/>
                <a:cs typeface="Aparajita" panose="020B0604020202020204" pitchFamily="34" charset="0"/>
              </a:rPr>
              <a:t>Basics               </a:t>
            </a:r>
            <a:r>
              <a:rPr lang="en-US" sz="2800" dirty="0" smtClean="0">
                <a:solidFill>
                  <a:srgbClr val="04617B"/>
                </a:solidFill>
                <a:latin typeface="Aparajita" panose="020B0604020202020204" pitchFamily="34" charset="0"/>
                <a:cs typeface="Aparajita" panose="020B0604020202020204" pitchFamily="34" charset="0"/>
              </a:rPr>
              <a:t>Datos </a:t>
            </a:r>
            <a:r>
              <a:rPr lang="en-US" sz="2800" dirty="0">
                <a:solidFill>
                  <a:srgbClr val="04617B"/>
                </a:solidFill>
                <a:latin typeface="Aparajita" panose="020B0604020202020204" pitchFamily="34" charset="0"/>
                <a:cs typeface="Aparajita" panose="020B0604020202020204" pitchFamily="34" charset="0"/>
              </a:rPr>
              <a:t>básico de la Prueba STAR</a:t>
            </a:r>
            <a:r>
              <a:rPr lang="es-VE" sz="2800" dirty="0" smtClean="0">
                <a:solidFill>
                  <a:srgbClr val="04617B"/>
                </a:solidFill>
                <a:latin typeface="Aparajita" panose="020B0604020202020204" pitchFamily="34" charset="0"/>
                <a:cs typeface="Aparajita" panose="020B0604020202020204" pitchFamily="34" charset="0"/>
              </a:rPr>
              <a:t> </a:t>
            </a:r>
            <a:endParaRPr lang="es-VE" sz="2800" dirty="0"/>
          </a:p>
        </p:txBody>
      </p:sp>
      <p:sp>
        <p:nvSpPr>
          <p:cNvPr id="3" name="Text Placeholder 2"/>
          <p:cNvSpPr>
            <a:spLocks noGrp="1"/>
          </p:cNvSpPr>
          <p:nvPr>
            <p:ph type="body" idx="1"/>
          </p:nvPr>
        </p:nvSpPr>
        <p:spPr/>
        <p:txBody>
          <a:bodyPr/>
          <a:lstStyle/>
          <a:p>
            <a:endParaRPr lang="es-VE"/>
          </a:p>
        </p:txBody>
      </p:sp>
      <p:sp>
        <p:nvSpPr>
          <p:cNvPr id="4" name="Text Placeholder 3"/>
          <p:cNvSpPr>
            <a:spLocks noGrp="1"/>
          </p:cNvSpPr>
          <p:nvPr>
            <p:ph type="body" sz="half" idx="3"/>
          </p:nvPr>
        </p:nvSpPr>
        <p:spPr/>
        <p:txBody>
          <a:bodyPr/>
          <a:lstStyle/>
          <a:p>
            <a:endParaRPr lang="es-VE"/>
          </a:p>
        </p:txBody>
      </p:sp>
      <p:sp>
        <p:nvSpPr>
          <p:cNvPr id="5" name="Content Placeholder 4"/>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85000" lnSpcReduction="20000"/>
          </a:bodyPr>
          <a:lstStyle/>
          <a:p>
            <a:pPr lvl="0">
              <a:buClr>
                <a:srgbClr val="0F6FC6"/>
              </a:buClr>
            </a:pPr>
            <a:r>
              <a:rPr lang="en-US" sz="2700" dirty="0">
                <a:solidFill>
                  <a:prstClr val="black"/>
                </a:solidFill>
                <a:latin typeface="Aparajita" panose="020B0604020202020204" pitchFamily="34" charset="0"/>
                <a:cs typeface="Aparajita" panose="020B0604020202020204" pitchFamily="34" charset="0"/>
              </a:rPr>
              <a:t>STAR Early Literacy will be administered to students who are at the very beginning stages of reading. (typically kindergarten, 1st grade students, and some ESOL students)</a:t>
            </a:r>
          </a:p>
          <a:p>
            <a:pPr lvl="0">
              <a:buClr>
                <a:srgbClr val="0F6FC6"/>
              </a:buClr>
            </a:pPr>
            <a:r>
              <a:rPr lang="en-US" sz="2700" dirty="0">
                <a:solidFill>
                  <a:prstClr val="black"/>
                </a:solidFill>
                <a:latin typeface="Aparajita" panose="020B0604020202020204" pitchFamily="34" charset="0"/>
                <a:cs typeface="Aparajita" panose="020B0604020202020204" pitchFamily="34" charset="0"/>
              </a:rPr>
              <a:t>STAR Reading and STAR Math will be administered to students who have a sight vocabulary of at least 100 words. (primarily 1st grade &amp; up)</a:t>
            </a:r>
          </a:p>
          <a:p>
            <a:pPr lvl="0">
              <a:buClr>
                <a:srgbClr val="0F6FC6"/>
              </a:buClr>
            </a:pPr>
            <a:r>
              <a:rPr lang="en-US" sz="2700" dirty="0">
                <a:solidFill>
                  <a:prstClr val="black"/>
                </a:solidFill>
                <a:latin typeface="Aparajita" panose="020B0604020202020204" pitchFamily="34" charset="0"/>
                <a:cs typeface="Aparajita" panose="020B0604020202020204" pitchFamily="34" charset="0"/>
              </a:rPr>
              <a:t>The software adjusts the level of questioning and difficulty to match the student’s performance. </a:t>
            </a:r>
          </a:p>
          <a:p>
            <a:endParaRPr lang="es-VE" dirty="0"/>
          </a:p>
        </p:txBody>
      </p:sp>
      <p:sp>
        <p:nvSpPr>
          <p:cNvPr id="6" name="Content Placeholder 5"/>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pPr lvl="0">
              <a:spcBef>
                <a:spcPts val="400"/>
              </a:spcBef>
              <a:buClr>
                <a:srgbClr val="0F6FC6"/>
              </a:buClr>
            </a:pPr>
            <a:r>
              <a:rPr lang="en-US" sz="2600" dirty="0">
                <a:solidFill>
                  <a:prstClr val="black"/>
                </a:solidFill>
                <a:latin typeface="Aparajita" panose="020B0604020202020204" pitchFamily="34" charset="0"/>
                <a:cs typeface="Aparajita" panose="020B0604020202020204" pitchFamily="34" charset="0"/>
              </a:rPr>
              <a:t>La prueba STAR de Alfabetización Temprana será administrada a los estudiantes en niveles de principiante en lectura (típicamente kindergarten, estudiantes de 1er grado y algunos estudiantes de ESOL) </a:t>
            </a:r>
          </a:p>
          <a:p>
            <a:pPr lvl="0">
              <a:spcBef>
                <a:spcPts val="400"/>
              </a:spcBef>
              <a:buClr>
                <a:srgbClr val="0F6FC6"/>
              </a:buClr>
            </a:pPr>
            <a:r>
              <a:rPr lang="en-US" sz="2600" dirty="0">
                <a:solidFill>
                  <a:prstClr val="black"/>
                </a:solidFill>
                <a:latin typeface="Aparajita" panose="020B0604020202020204" pitchFamily="34" charset="0"/>
                <a:cs typeface="Aparajita" panose="020B0604020202020204" pitchFamily="34" charset="0"/>
              </a:rPr>
              <a:t>STAR Lectura y STAR Matemáticas será administrado a estudiantes con al menos un vocabulario de 100 palabras en su léxico (primordialmente estudiantes de 1er grado hacia arriba).  </a:t>
            </a:r>
          </a:p>
          <a:p>
            <a:pPr lvl="0">
              <a:spcBef>
                <a:spcPts val="400"/>
              </a:spcBef>
              <a:buClr>
                <a:srgbClr val="0F6FC6"/>
              </a:buClr>
            </a:pPr>
            <a:r>
              <a:rPr lang="en-US" sz="2600" dirty="0">
                <a:solidFill>
                  <a:prstClr val="black"/>
                </a:solidFill>
                <a:latin typeface="Aparajita" panose="020B0604020202020204" pitchFamily="34" charset="0"/>
                <a:cs typeface="Aparajita" panose="020B0604020202020204" pitchFamily="34" charset="0"/>
              </a:rPr>
              <a:t>El sistema  ajusta el nivel de dificultad con el nivel del desempeño del estudiante.</a:t>
            </a:r>
          </a:p>
          <a:p>
            <a:endParaRPr lang="es-VE" dirty="0"/>
          </a:p>
        </p:txBody>
      </p:sp>
    </p:spTree>
    <p:extLst>
      <p:ext uri="{BB962C8B-B14F-4D97-AF65-F5344CB8AC3E}">
        <p14:creationId xmlns:p14="http://schemas.microsoft.com/office/powerpoint/2010/main" val="168063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14800" cy="1143000"/>
          </a:xfrm>
        </p:spPr>
        <p:txBody>
          <a:bodyPr>
            <a:noAutofit/>
          </a:bodyPr>
          <a:lstStyle/>
          <a:p>
            <a:r>
              <a:rPr lang="en-US" sz="3600" dirty="0">
                <a:solidFill>
                  <a:srgbClr val="04617B"/>
                </a:solidFill>
                <a:latin typeface="Aparajita" panose="020B0604020202020204" pitchFamily="34" charset="0"/>
                <a:cs typeface="Aparajita" panose="020B0604020202020204" pitchFamily="34" charset="0"/>
              </a:rPr>
              <a:t>Factors that may impact </a:t>
            </a:r>
            <a:r>
              <a:rPr lang="en-US" sz="3600" dirty="0" smtClean="0">
                <a:solidFill>
                  <a:srgbClr val="04617B"/>
                </a:solidFill>
                <a:latin typeface="Aparajita" panose="020B0604020202020204" pitchFamily="34" charset="0"/>
                <a:cs typeface="Aparajita" panose="020B0604020202020204" pitchFamily="34" charset="0"/>
              </a:rPr>
              <a:t>scores:</a:t>
            </a:r>
            <a:endParaRPr lang="es-VE" sz="3600" dirty="0"/>
          </a:p>
        </p:txBody>
      </p:sp>
      <p:sp>
        <p:nvSpPr>
          <p:cNvPr id="3" name="Text Placeholder 2"/>
          <p:cNvSpPr>
            <a:spLocks noGrp="1"/>
          </p:cNvSpPr>
          <p:nvPr>
            <p:ph type="body" idx="1"/>
          </p:nvPr>
        </p:nvSpPr>
        <p:spPr>
          <a:xfrm>
            <a:off x="457200" y="5638800"/>
            <a:ext cx="4040188" cy="762000"/>
          </a:xfrm>
        </p:spPr>
        <p:txBody>
          <a:bodyPr/>
          <a:lstStyle/>
          <a:p>
            <a:endParaRPr lang="es-VE" dirty="0"/>
          </a:p>
        </p:txBody>
      </p:sp>
      <p:sp>
        <p:nvSpPr>
          <p:cNvPr id="4" name="Text Placeholder 3"/>
          <p:cNvSpPr>
            <a:spLocks noGrp="1"/>
          </p:cNvSpPr>
          <p:nvPr>
            <p:ph type="body" sz="half" idx="3"/>
          </p:nvPr>
        </p:nvSpPr>
        <p:spPr>
          <a:xfrm>
            <a:off x="4669971" y="5638800"/>
            <a:ext cx="4041775" cy="762000"/>
          </a:xfrm>
        </p:spPr>
        <p:txBody>
          <a:bodyPr/>
          <a:lstStyle/>
          <a:p>
            <a:endParaRPr lang="es-VE" dirty="0"/>
          </a:p>
        </p:txBody>
      </p:sp>
      <p:sp>
        <p:nvSpPr>
          <p:cNvPr id="5" name="Content Placeholder 4"/>
          <p:cNvSpPr>
            <a:spLocks noGrp="1"/>
          </p:cNvSpPr>
          <p:nvPr>
            <p:ph sz="quarter" idx="2"/>
          </p:nvPr>
        </p:nvSpPr>
        <p:spPr>
          <a:gradFill>
            <a:gsLst>
              <a:gs pos="0">
                <a:schemeClr val="accent1">
                  <a:tint val="66000"/>
                  <a:satMod val="160000"/>
                  <a:alpha val="0"/>
                  <a:lumMod val="93000"/>
                  <a:lumOff val="7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lvl="0">
              <a:buClr>
                <a:srgbClr val="0F6FC6"/>
              </a:buClr>
            </a:pPr>
            <a:r>
              <a:rPr lang="en-US" dirty="0">
                <a:solidFill>
                  <a:prstClr val="black"/>
                </a:solidFill>
                <a:latin typeface="Aparajita" panose="020B0604020202020204" pitchFamily="34" charset="0"/>
                <a:cs typeface="Aparajita" panose="020B0604020202020204" pitchFamily="34" charset="0"/>
              </a:rPr>
              <a:t>A child’s lack of sleep or illness prior to taking the assessment</a:t>
            </a:r>
          </a:p>
          <a:p>
            <a:pPr lvl="0">
              <a:buClr>
                <a:srgbClr val="0F6FC6"/>
              </a:buClr>
            </a:pPr>
            <a:r>
              <a:rPr lang="en-US" dirty="0">
                <a:solidFill>
                  <a:prstClr val="black"/>
                </a:solidFill>
                <a:latin typeface="Aparajita" panose="020B0604020202020204" pitchFamily="34" charset="0"/>
                <a:cs typeface="Aparajita" panose="020B0604020202020204" pitchFamily="34" charset="0"/>
              </a:rPr>
              <a:t>The “learning curve” for taking online assessments (For some grade levels, this is the first time they’ve taken an assessment online)</a:t>
            </a:r>
          </a:p>
          <a:p>
            <a:pPr lvl="0">
              <a:buClr>
                <a:srgbClr val="0F6FC6"/>
              </a:buClr>
            </a:pPr>
            <a:r>
              <a:rPr lang="en-US" dirty="0">
                <a:solidFill>
                  <a:prstClr val="black"/>
                </a:solidFill>
                <a:latin typeface="Aparajita" panose="020B0604020202020204" pitchFamily="34" charset="0"/>
                <a:cs typeface="Aparajita" panose="020B0604020202020204" pitchFamily="34" charset="0"/>
              </a:rPr>
              <a:t>Test anxiety</a:t>
            </a:r>
          </a:p>
          <a:p>
            <a:pPr lvl="0">
              <a:buClr>
                <a:srgbClr val="0F6FC6"/>
              </a:buClr>
            </a:pPr>
            <a:r>
              <a:rPr lang="en-US" dirty="0">
                <a:solidFill>
                  <a:prstClr val="black"/>
                </a:solidFill>
                <a:latin typeface="Aparajita" panose="020B0604020202020204" pitchFamily="34" charset="0"/>
                <a:cs typeface="Aparajita" panose="020B0604020202020204" pitchFamily="34" charset="0"/>
              </a:rPr>
              <a:t>Careless mistakes or rushing through the assessment</a:t>
            </a:r>
          </a:p>
          <a:p>
            <a:pPr lvl="0">
              <a:buClr>
                <a:srgbClr val="0F6FC6"/>
              </a:buClr>
            </a:pPr>
            <a:endParaRPr lang="es-VE" dirty="0">
              <a:solidFill>
                <a:prstClr val="black"/>
              </a:solidFill>
              <a:latin typeface="Aparajita" panose="020B0604020202020204" pitchFamily="34" charset="0"/>
              <a:cs typeface="Aparajita" panose="020B0604020202020204" pitchFamily="34" charset="0"/>
            </a:endParaRPr>
          </a:p>
          <a:p>
            <a:endParaRPr lang="es-VE" dirty="0">
              <a:latin typeface="Aparajita" panose="020B0604020202020204" pitchFamily="34" charset="0"/>
              <a:cs typeface="Aparajita" panose="020B0604020202020204" pitchFamily="34" charset="0"/>
            </a:endParaRPr>
          </a:p>
        </p:txBody>
      </p:sp>
      <p:sp>
        <p:nvSpPr>
          <p:cNvPr id="6" name="Content Placeholder 5"/>
          <p:cNvSpPr>
            <a:spLocks noGrp="1"/>
          </p:cNvSpPr>
          <p:nvPr>
            <p:ph sz="quarter" idx="4"/>
          </p:nvPr>
        </p:nvSpPr>
        <p:spPr>
          <a:gradFill>
            <a:gsLst>
              <a:gs pos="0">
                <a:schemeClr val="accent1">
                  <a:tint val="66000"/>
                  <a:satMod val="160000"/>
                  <a:alpha val="0"/>
                  <a:lumMod val="93000"/>
                  <a:lumOff val="7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lvl="0">
              <a:spcBef>
                <a:spcPts val="400"/>
              </a:spcBef>
              <a:buClr>
                <a:srgbClr val="0F6FC6"/>
              </a:buClr>
            </a:pPr>
            <a:r>
              <a:rPr lang="en-US" dirty="0" smtClean="0">
                <a:solidFill>
                  <a:prstClr val="black"/>
                </a:solidFill>
                <a:latin typeface="Aparajita" panose="020B0604020202020204" pitchFamily="34" charset="0"/>
                <a:cs typeface="Aparajita" panose="020B0604020202020204" pitchFamily="34" charset="0"/>
              </a:rPr>
              <a:t>Poco descanso  </a:t>
            </a:r>
            <a:r>
              <a:rPr lang="en-US" dirty="0">
                <a:solidFill>
                  <a:prstClr val="black"/>
                </a:solidFill>
                <a:latin typeface="Aparajita" panose="020B0604020202020204" pitchFamily="34" charset="0"/>
                <a:cs typeface="Aparajita" panose="020B0604020202020204" pitchFamily="34" charset="0"/>
              </a:rPr>
              <a:t>o una enfermedad antes de aplicarse la prueba</a:t>
            </a:r>
          </a:p>
          <a:p>
            <a:pPr lvl="0">
              <a:spcBef>
                <a:spcPts val="400"/>
              </a:spcBef>
              <a:buClr>
                <a:srgbClr val="0F6FC6"/>
              </a:buClr>
            </a:pPr>
            <a:r>
              <a:rPr lang="en-US" dirty="0">
                <a:solidFill>
                  <a:prstClr val="black"/>
                </a:solidFill>
                <a:latin typeface="Aparajita" panose="020B0604020202020204" pitchFamily="34" charset="0"/>
                <a:cs typeface="Aparajita" panose="020B0604020202020204" pitchFamily="34" charset="0"/>
              </a:rPr>
              <a:t>La “Curva de Aprendizaje” para tomar pruebas “en-línea” (para algunos grados esta es la primera vez que </a:t>
            </a:r>
            <a:r>
              <a:rPr lang="en-US" dirty="0" smtClean="0">
                <a:solidFill>
                  <a:prstClr val="black"/>
                </a:solidFill>
                <a:latin typeface="Aparajita" panose="020B0604020202020204" pitchFamily="34" charset="0"/>
                <a:cs typeface="Aparajita" panose="020B0604020202020204" pitchFamily="34" charset="0"/>
              </a:rPr>
              <a:t>tomarán </a:t>
            </a:r>
            <a:r>
              <a:rPr lang="en-US" dirty="0">
                <a:solidFill>
                  <a:prstClr val="black"/>
                </a:solidFill>
                <a:latin typeface="Aparajita" panose="020B0604020202020204" pitchFamily="34" charset="0"/>
                <a:cs typeface="Aparajita" panose="020B0604020202020204" pitchFamily="34" charset="0"/>
              </a:rPr>
              <a:t>pruebas en línea). </a:t>
            </a:r>
          </a:p>
          <a:p>
            <a:pPr lvl="0">
              <a:spcBef>
                <a:spcPts val="400"/>
              </a:spcBef>
              <a:buClr>
                <a:srgbClr val="0F6FC6"/>
              </a:buClr>
            </a:pPr>
            <a:r>
              <a:rPr lang="en-US" dirty="0">
                <a:solidFill>
                  <a:prstClr val="black"/>
                </a:solidFill>
                <a:latin typeface="Aparajita" panose="020B0604020202020204" pitchFamily="34" charset="0"/>
                <a:cs typeface="Aparajita" panose="020B0604020202020204" pitchFamily="34" charset="0"/>
              </a:rPr>
              <a:t>Ansiedad </a:t>
            </a:r>
            <a:r>
              <a:rPr lang="en-US" dirty="0" smtClean="0">
                <a:solidFill>
                  <a:prstClr val="black"/>
                </a:solidFill>
                <a:latin typeface="Aparajita" panose="020B0604020202020204" pitchFamily="34" charset="0"/>
                <a:cs typeface="Aparajita" panose="020B0604020202020204" pitchFamily="34" charset="0"/>
              </a:rPr>
              <a:t>al presentar la prueba.</a:t>
            </a:r>
            <a:endParaRPr lang="en-US" dirty="0">
              <a:solidFill>
                <a:prstClr val="black"/>
              </a:solidFill>
              <a:latin typeface="Aparajita" panose="020B0604020202020204" pitchFamily="34" charset="0"/>
              <a:cs typeface="Aparajita" panose="020B0604020202020204" pitchFamily="34" charset="0"/>
            </a:endParaRPr>
          </a:p>
          <a:p>
            <a:pPr lvl="0">
              <a:spcBef>
                <a:spcPts val="400"/>
              </a:spcBef>
              <a:buClr>
                <a:srgbClr val="0F6FC6"/>
              </a:buClr>
            </a:pPr>
            <a:r>
              <a:rPr lang="en-US" dirty="0">
                <a:solidFill>
                  <a:prstClr val="black"/>
                </a:solidFill>
                <a:latin typeface="Aparajita" panose="020B0604020202020204" pitchFamily="34" charset="0"/>
                <a:cs typeface="Aparajita" panose="020B0604020202020204" pitchFamily="34" charset="0"/>
              </a:rPr>
              <a:t>Errores por descuido o por apresurarse para terminar la prueba</a:t>
            </a:r>
            <a:endParaRPr lang="es-VE" dirty="0"/>
          </a:p>
        </p:txBody>
      </p:sp>
      <p:sp>
        <p:nvSpPr>
          <p:cNvPr id="7" name="Title 1"/>
          <p:cNvSpPr txBox="1">
            <a:spLocks/>
          </p:cNvSpPr>
          <p:nvPr/>
        </p:nvSpPr>
        <p:spPr>
          <a:xfrm>
            <a:off x="4648200" y="152400"/>
            <a:ext cx="4267200" cy="1143000"/>
          </a:xfrm>
          <a:prstGeom prst="rect">
            <a:avLst/>
          </a:prstGeom>
        </p:spPr>
        <p:txBody>
          <a:bodyPr vert="horz"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smtClean="0">
                <a:latin typeface="Aparajita" panose="020B0604020202020204" pitchFamily="34" charset="0"/>
                <a:cs typeface="Aparajita" panose="020B0604020202020204" pitchFamily="34" charset="0"/>
              </a:rPr>
              <a:t>Factores que pueden afectar las calificaciones:</a:t>
            </a:r>
            <a:endParaRPr lang="en-US" sz="36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58067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rgbClr val="04617B"/>
                </a:solidFill>
                <a:latin typeface="Aparajita" panose="020B0604020202020204" pitchFamily="34" charset="0"/>
                <a:cs typeface="Aparajita" panose="020B0604020202020204" pitchFamily="34" charset="0"/>
              </a:rPr>
              <a:t>How do teachers use the information</a:t>
            </a:r>
            <a:r>
              <a:rPr lang="en-US" sz="4400" dirty="0" smtClean="0">
                <a:solidFill>
                  <a:srgbClr val="04617B"/>
                </a:solidFill>
                <a:latin typeface="Aparajita" panose="020B0604020202020204" pitchFamily="34" charset="0"/>
                <a:cs typeface="Aparajita" panose="020B0604020202020204" pitchFamily="34" charset="0"/>
              </a:rPr>
              <a:t>?</a:t>
            </a:r>
            <a:r>
              <a:rPr lang="en-US" sz="4400" dirty="0">
                <a:solidFill>
                  <a:srgbClr val="04617B"/>
                </a:solidFill>
                <a:latin typeface="Aparajita" panose="020B0604020202020204" pitchFamily="34" charset="0"/>
                <a:cs typeface="Aparajita" panose="020B0604020202020204" pitchFamily="34" charset="0"/>
              </a:rPr>
              <a:t> </a:t>
            </a:r>
            <a:r>
              <a:rPr lang="en-US" sz="4400" dirty="0" smtClean="0">
                <a:solidFill>
                  <a:srgbClr val="04617B"/>
                </a:solidFill>
                <a:latin typeface="Aparajita" panose="020B0604020202020204" pitchFamily="34" charset="0"/>
                <a:cs typeface="Aparajita" panose="020B0604020202020204" pitchFamily="34" charset="0"/>
              </a:rPr>
              <a:t/>
            </a:r>
            <a:br>
              <a:rPr lang="en-US" sz="4400" dirty="0" smtClean="0">
                <a:solidFill>
                  <a:srgbClr val="04617B"/>
                </a:solidFill>
                <a:latin typeface="Aparajita" panose="020B0604020202020204" pitchFamily="34" charset="0"/>
                <a:cs typeface="Aparajita" panose="020B0604020202020204" pitchFamily="34" charset="0"/>
              </a:rPr>
            </a:br>
            <a:r>
              <a:rPr lang="en-US" sz="4400" dirty="0" smtClean="0">
                <a:solidFill>
                  <a:srgbClr val="04617B"/>
                </a:solidFill>
                <a:latin typeface="Aparajita" panose="020B0604020202020204" pitchFamily="34" charset="0"/>
                <a:cs typeface="Aparajita" panose="020B0604020202020204" pitchFamily="34" charset="0"/>
              </a:rPr>
              <a:t>Cómo </a:t>
            </a:r>
            <a:r>
              <a:rPr lang="en-US" sz="4400" dirty="0">
                <a:solidFill>
                  <a:srgbClr val="04617B"/>
                </a:solidFill>
                <a:latin typeface="Aparajita" panose="020B0604020202020204" pitchFamily="34" charset="0"/>
                <a:cs typeface="Aparajita" panose="020B0604020202020204" pitchFamily="34" charset="0"/>
              </a:rPr>
              <a:t>usan los maestros la información?</a:t>
            </a:r>
            <a:endParaRPr lang="es-VE" dirty="0"/>
          </a:p>
        </p:txBody>
      </p:sp>
      <p:sp>
        <p:nvSpPr>
          <p:cNvPr id="3" name="Text Placeholder 2"/>
          <p:cNvSpPr>
            <a:spLocks noGrp="1"/>
          </p:cNvSpPr>
          <p:nvPr>
            <p:ph type="body" idx="1"/>
          </p:nvPr>
        </p:nvSpPr>
        <p:spPr>
          <a:xfrm>
            <a:off x="495300" y="5943600"/>
            <a:ext cx="4040188" cy="762000"/>
          </a:xfrm>
        </p:spPr>
        <p:txBody>
          <a:bodyPr/>
          <a:lstStyle/>
          <a:p>
            <a:endParaRPr lang="es-VE" dirty="0"/>
          </a:p>
        </p:txBody>
      </p:sp>
      <p:sp>
        <p:nvSpPr>
          <p:cNvPr id="4" name="Text Placeholder 3"/>
          <p:cNvSpPr>
            <a:spLocks noGrp="1"/>
          </p:cNvSpPr>
          <p:nvPr>
            <p:ph type="body" sz="half" idx="3"/>
          </p:nvPr>
        </p:nvSpPr>
        <p:spPr>
          <a:xfrm>
            <a:off x="4724400" y="5943600"/>
            <a:ext cx="4041775" cy="762000"/>
          </a:xfrm>
        </p:spPr>
        <p:txBody>
          <a:bodyPr/>
          <a:lstStyle/>
          <a:p>
            <a:endParaRPr lang="es-VE" dirty="0"/>
          </a:p>
        </p:txBody>
      </p:sp>
      <p:sp>
        <p:nvSpPr>
          <p:cNvPr id="5" name="Content Placeholder 4"/>
          <p:cNvSpPr>
            <a:spLocks noGrp="1"/>
          </p:cNvSpPr>
          <p:nvPr>
            <p:ph sz="quarter" idx="2"/>
          </p:nvPr>
        </p:nvSpPr>
        <p:spPr>
          <a:xfrm>
            <a:off x="457200" y="1752600"/>
            <a:ext cx="4040188" cy="3941763"/>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lvl="0">
              <a:buClr>
                <a:srgbClr val="0F6FC6"/>
              </a:buClr>
            </a:pPr>
            <a:r>
              <a:rPr lang="en-US" sz="2000" dirty="0">
                <a:solidFill>
                  <a:prstClr val="black"/>
                </a:solidFill>
                <a:latin typeface="Aparajita" panose="020B0604020202020204" pitchFamily="34" charset="0"/>
                <a:cs typeface="Aparajita" panose="020B0604020202020204" pitchFamily="34" charset="0"/>
              </a:rPr>
              <a:t>Teachers will use the data to plan for instruction.</a:t>
            </a:r>
          </a:p>
          <a:p>
            <a:pPr lvl="0">
              <a:buClr>
                <a:srgbClr val="0F6FC6"/>
              </a:buClr>
            </a:pPr>
            <a:r>
              <a:rPr lang="en-US" sz="2000" dirty="0">
                <a:solidFill>
                  <a:prstClr val="black"/>
                </a:solidFill>
                <a:latin typeface="Aparajita" panose="020B0604020202020204" pitchFamily="34" charset="0"/>
                <a:cs typeface="Aparajita" panose="020B0604020202020204" pitchFamily="34" charset="0"/>
              </a:rPr>
              <a:t>Teachers can plan for interventions for students performing below the benchmark. Likewise, it can assist teachers who have high performing students to ensure that they, too, are being challenged at the appropriate level of instructional rigor.  </a:t>
            </a:r>
          </a:p>
          <a:p>
            <a:pPr lvl="0">
              <a:buClr>
                <a:srgbClr val="0F6FC6"/>
              </a:buClr>
            </a:pPr>
            <a:r>
              <a:rPr lang="en-US" sz="2000" dirty="0">
                <a:solidFill>
                  <a:prstClr val="black"/>
                </a:solidFill>
                <a:latin typeface="Aparajita" panose="020B0604020202020204" pitchFamily="34" charset="0"/>
                <a:cs typeface="Aparajita" panose="020B0604020202020204" pitchFamily="34" charset="0"/>
              </a:rPr>
              <a:t>It allows teachers to track students’  progress throughout the year. </a:t>
            </a:r>
            <a:endParaRPr lang="es-VE" sz="2000" dirty="0">
              <a:solidFill>
                <a:prstClr val="black"/>
              </a:solidFill>
            </a:endParaRPr>
          </a:p>
          <a:p>
            <a:endParaRPr lang="es-VE" sz="2000" dirty="0"/>
          </a:p>
        </p:txBody>
      </p:sp>
      <p:sp>
        <p:nvSpPr>
          <p:cNvPr id="6" name="Content Placeholder 5"/>
          <p:cNvSpPr>
            <a:spLocks noGrp="1"/>
          </p:cNvSpPr>
          <p:nvPr>
            <p:ph sz="quarter" idx="4"/>
          </p:nvPr>
        </p:nvSpPr>
        <p:spPr>
          <a:xfrm>
            <a:off x="4648200" y="1752600"/>
            <a:ext cx="4041775" cy="3941763"/>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62500" lnSpcReduction="20000"/>
          </a:bodyPr>
          <a:lstStyle/>
          <a:p>
            <a:pPr lvl="0">
              <a:spcBef>
                <a:spcPts val="400"/>
              </a:spcBef>
              <a:buClr>
                <a:srgbClr val="0F6FC6"/>
              </a:buClr>
            </a:pPr>
            <a:r>
              <a:rPr lang="en-US" sz="3200" b="1" dirty="0">
                <a:solidFill>
                  <a:prstClr val="black"/>
                </a:solidFill>
                <a:latin typeface="Aparajita" panose="020B0604020202020204" pitchFamily="34" charset="0"/>
                <a:cs typeface="Aparajita" panose="020B0604020202020204" pitchFamily="34" charset="0"/>
              </a:rPr>
              <a:t>Los maestros usarán los resultados  para diseñar su plan de enseñanza . </a:t>
            </a:r>
            <a:endParaRPr lang="en-US" sz="3200" b="1" dirty="0" smtClean="0">
              <a:solidFill>
                <a:prstClr val="black"/>
              </a:solidFill>
              <a:latin typeface="Aparajita" panose="020B0604020202020204" pitchFamily="34" charset="0"/>
              <a:cs typeface="Aparajita" panose="020B0604020202020204" pitchFamily="34" charset="0"/>
            </a:endParaRPr>
          </a:p>
          <a:p>
            <a:pPr lvl="0">
              <a:spcBef>
                <a:spcPts val="400"/>
              </a:spcBef>
              <a:buClr>
                <a:srgbClr val="0F6FC6"/>
              </a:buClr>
            </a:pPr>
            <a:r>
              <a:rPr lang="en-US" sz="3200" b="1" dirty="0" smtClean="0">
                <a:solidFill>
                  <a:prstClr val="black"/>
                </a:solidFill>
                <a:latin typeface="Aparajita" panose="020B0604020202020204" pitchFamily="34" charset="0"/>
                <a:cs typeface="Aparajita" panose="020B0604020202020204" pitchFamily="34" charset="0"/>
              </a:rPr>
              <a:t>Los </a:t>
            </a:r>
            <a:r>
              <a:rPr lang="en-US" sz="3200" b="1" dirty="0">
                <a:solidFill>
                  <a:prstClr val="black"/>
                </a:solidFill>
                <a:latin typeface="Aparajita" panose="020B0604020202020204" pitchFamily="34" charset="0"/>
                <a:cs typeface="Aparajita" panose="020B0604020202020204" pitchFamily="34" charset="0"/>
              </a:rPr>
              <a:t>maestros podrán planificar la intervención de estudiantes que cuyo rendimiento sea inferior al del estandar de comparación</a:t>
            </a:r>
            <a:r>
              <a:rPr lang="en-US" sz="3200" dirty="0">
                <a:solidFill>
                  <a:prstClr val="black"/>
                </a:solidFill>
                <a:latin typeface="Aparajita" panose="020B0604020202020204" pitchFamily="34" charset="0"/>
                <a:cs typeface="Aparajita" panose="020B0604020202020204" pitchFamily="34" charset="0"/>
              </a:rPr>
              <a:t>. </a:t>
            </a:r>
            <a:r>
              <a:rPr lang="en-US" sz="3200" dirty="0" smtClean="0">
                <a:solidFill>
                  <a:prstClr val="black"/>
                </a:solidFill>
                <a:latin typeface="Aparajita" panose="020B0604020202020204" pitchFamily="34" charset="0"/>
                <a:cs typeface="Aparajita" panose="020B0604020202020204" pitchFamily="34" charset="0"/>
              </a:rPr>
              <a:t>Del </a:t>
            </a:r>
            <a:r>
              <a:rPr lang="en-US" sz="3200" dirty="0">
                <a:solidFill>
                  <a:prstClr val="black"/>
                </a:solidFill>
                <a:latin typeface="Aparajita" panose="020B0604020202020204" pitchFamily="34" charset="0"/>
                <a:cs typeface="Aparajita" panose="020B0604020202020204" pitchFamily="34" charset="0"/>
              </a:rPr>
              <a:t>mismo modo, también ayuda a </a:t>
            </a:r>
            <a:r>
              <a:rPr lang="en-US" sz="3200" b="1" dirty="0">
                <a:solidFill>
                  <a:prstClr val="black"/>
                </a:solidFill>
                <a:latin typeface="Aparajita" panose="020B0604020202020204" pitchFamily="34" charset="0"/>
                <a:cs typeface="Aparajita" panose="020B0604020202020204" pitchFamily="34" charset="0"/>
              </a:rPr>
              <a:t>los maestros con estudiantes de alto rendimiento en su grupo para asegurarse de que dichos estudiantes también reciban el nivel de instrucción adecuado para us retos. </a:t>
            </a:r>
          </a:p>
          <a:p>
            <a:pPr lvl="0">
              <a:spcBef>
                <a:spcPts val="400"/>
              </a:spcBef>
              <a:buClr>
                <a:srgbClr val="0F6FC6"/>
              </a:buClr>
            </a:pPr>
            <a:r>
              <a:rPr lang="en-US" sz="3200" dirty="0" smtClean="0">
                <a:solidFill>
                  <a:prstClr val="black"/>
                </a:solidFill>
                <a:latin typeface="Aparajita" panose="020B0604020202020204" pitchFamily="34" charset="0"/>
                <a:cs typeface="Aparajita" panose="020B0604020202020204" pitchFamily="34" charset="0"/>
              </a:rPr>
              <a:t>STAR permite hacer seguimiento  al progreso de los estudiantes durante todo el año escolar.</a:t>
            </a:r>
            <a:endParaRPr lang="en-US" sz="3200" dirty="0">
              <a:solidFill>
                <a:prstClr val="black"/>
              </a:solidFill>
              <a:latin typeface="Aparajita" panose="020B0604020202020204" pitchFamily="34" charset="0"/>
              <a:cs typeface="Aparajita" panose="020B0604020202020204" pitchFamily="34" charset="0"/>
            </a:endParaRPr>
          </a:p>
          <a:p>
            <a:endParaRPr lang="es-VE" dirty="0"/>
          </a:p>
        </p:txBody>
      </p:sp>
    </p:spTree>
    <p:extLst>
      <p:ext uri="{BB962C8B-B14F-4D97-AF65-F5344CB8AC3E}">
        <p14:creationId xmlns:p14="http://schemas.microsoft.com/office/powerpoint/2010/main" val="96128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Parent Report Sample</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76" t="26276" r="31586" b="7975"/>
          <a:stretch/>
        </p:blipFill>
        <p:spPr bwMode="auto">
          <a:xfrm>
            <a:off x="228600" y="1447800"/>
            <a:ext cx="4229125"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81200" y="1774454"/>
            <a:ext cx="990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41339" y="2393633"/>
            <a:ext cx="914400" cy="115252"/>
          </a:xfrm>
          <a:custGeom>
            <a:avLst/>
            <a:gdLst>
              <a:gd name="connsiteX0" fmla="*/ 0 w 914400"/>
              <a:gd name="connsiteY0" fmla="*/ 0 h 91440"/>
              <a:gd name="connsiteX1" fmla="*/ 914400 w 914400"/>
              <a:gd name="connsiteY1" fmla="*/ 0 h 91440"/>
              <a:gd name="connsiteX2" fmla="*/ 914400 w 914400"/>
              <a:gd name="connsiteY2" fmla="*/ 91440 h 91440"/>
              <a:gd name="connsiteX3" fmla="*/ 0 w 914400"/>
              <a:gd name="connsiteY3" fmla="*/ 91440 h 91440"/>
              <a:gd name="connsiteX4" fmla="*/ 0 w 914400"/>
              <a:gd name="connsiteY4" fmla="*/ 0 h 91440"/>
              <a:gd name="connsiteX0" fmla="*/ 4763 w 914400"/>
              <a:gd name="connsiteY0" fmla="*/ 0 h 115252"/>
              <a:gd name="connsiteX1" fmla="*/ 914400 w 914400"/>
              <a:gd name="connsiteY1" fmla="*/ 23812 h 115252"/>
              <a:gd name="connsiteX2" fmla="*/ 914400 w 914400"/>
              <a:gd name="connsiteY2" fmla="*/ 115252 h 115252"/>
              <a:gd name="connsiteX3" fmla="*/ 0 w 914400"/>
              <a:gd name="connsiteY3" fmla="*/ 115252 h 115252"/>
              <a:gd name="connsiteX4" fmla="*/ 4763 w 914400"/>
              <a:gd name="connsiteY4" fmla="*/ 0 h 115252"/>
              <a:gd name="connsiteX0" fmla="*/ 4763 w 914400"/>
              <a:gd name="connsiteY0" fmla="*/ 0 h 115252"/>
              <a:gd name="connsiteX1" fmla="*/ 914400 w 914400"/>
              <a:gd name="connsiteY1" fmla="*/ 0 h 115252"/>
              <a:gd name="connsiteX2" fmla="*/ 914400 w 914400"/>
              <a:gd name="connsiteY2" fmla="*/ 115252 h 115252"/>
              <a:gd name="connsiteX3" fmla="*/ 0 w 914400"/>
              <a:gd name="connsiteY3" fmla="*/ 115252 h 115252"/>
              <a:gd name="connsiteX4" fmla="*/ 4763 w 914400"/>
              <a:gd name="connsiteY4" fmla="*/ 0 h 11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15252">
                <a:moveTo>
                  <a:pt x="4763" y="0"/>
                </a:moveTo>
                <a:lnTo>
                  <a:pt x="914400" y="0"/>
                </a:lnTo>
                <a:lnTo>
                  <a:pt x="914400" y="115252"/>
                </a:lnTo>
                <a:lnTo>
                  <a:pt x="0" y="115252"/>
                </a:lnTo>
                <a:lnTo>
                  <a:pt x="47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9086" y="2614612"/>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36541" y="4343400"/>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414467" y="4872037"/>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933704" y="5238748"/>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28874" y="4789359"/>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87" t="27167" r="31682" b="6250"/>
          <a:stretch/>
        </p:blipFill>
        <p:spPr bwMode="auto">
          <a:xfrm>
            <a:off x="4572000" y="1447800"/>
            <a:ext cx="4495800" cy="440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6413389" y="1728734"/>
            <a:ext cx="1062162" cy="123246"/>
          </a:xfrm>
          <a:custGeom>
            <a:avLst/>
            <a:gdLst>
              <a:gd name="connsiteX0" fmla="*/ 0 w 990600"/>
              <a:gd name="connsiteY0" fmla="*/ 0 h 91440"/>
              <a:gd name="connsiteX1" fmla="*/ 990600 w 990600"/>
              <a:gd name="connsiteY1" fmla="*/ 0 h 91440"/>
              <a:gd name="connsiteX2" fmla="*/ 990600 w 990600"/>
              <a:gd name="connsiteY2" fmla="*/ 91440 h 91440"/>
              <a:gd name="connsiteX3" fmla="*/ 0 w 990600"/>
              <a:gd name="connsiteY3" fmla="*/ 91440 h 91440"/>
              <a:gd name="connsiteX4" fmla="*/ 0 w 990600"/>
              <a:gd name="connsiteY4" fmla="*/ 0 h 91440"/>
              <a:gd name="connsiteX0" fmla="*/ 0 w 990600"/>
              <a:gd name="connsiteY0" fmla="*/ 0 h 123246"/>
              <a:gd name="connsiteX1" fmla="*/ 990600 w 990600"/>
              <a:gd name="connsiteY1" fmla="*/ 0 h 123246"/>
              <a:gd name="connsiteX2" fmla="*/ 990600 w 990600"/>
              <a:gd name="connsiteY2" fmla="*/ 91440 h 123246"/>
              <a:gd name="connsiteX3" fmla="*/ 0 w 990600"/>
              <a:gd name="connsiteY3" fmla="*/ 123246 h 123246"/>
              <a:gd name="connsiteX4" fmla="*/ 0 w 990600"/>
              <a:gd name="connsiteY4" fmla="*/ 0 h 123246"/>
              <a:gd name="connsiteX0" fmla="*/ 0 w 998551"/>
              <a:gd name="connsiteY0" fmla="*/ 0 h 123246"/>
              <a:gd name="connsiteX1" fmla="*/ 990600 w 998551"/>
              <a:gd name="connsiteY1" fmla="*/ 0 h 123246"/>
              <a:gd name="connsiteX2" fmla="*/ 998551 w 998551"/>
              <a:gd name="connsiteY2" fmla="*/ 115294 h 123246"/>
              <a:gd name="connsiteX3" fmla="*/ 0 w 998551"/>
              <a:gd name="connsiteY3" fmla="*/ 123246 h 123246"/>
              <a:gd name="connsiteX4" fmla="*/ 0 w 998551"/>
              <a:gd name="connsiteY4" fmla="*/ 0 h 123246"/>
              <a:gd name="connsiteX0" fmla="*/ 0 w 1062162"/>
              <a:gd name="connsiteY0" fmla="*/ 0 h 123246"/>
              <a:gd name="connsiteX1" fmla="*/ 1054211 w 1062162"/>
              <a:gd name="connsiteY1" fmla="*/ 0 h 123246"/>
              <a:gd name="connsiteX2" fmla="*/ 1062162 w 1062162"/>
              <a:gd name="connsiteY2" fmla="*/ 115294 h 123246"/>
              <a:gd name="connsiteX3" fmla="*/ 63611 w 1062162"/>
              <a:gd name="connsiteY3" fmla="*/ 123246 h 123246"/>
              <a:gd name="connsiteX4" fmla="*/ 0 w 1062162"/>
              <a:gd name="connsiteY4" fmla="*/ 0 h 123246"/>
              <a:gd name="connsiteX0" fmla="*/ 0 w 1062162"/>
              <a:gd name="connsiteY0" fmla="*/ 0 h 123246"/>
              <a:gd name="connsiteX1" fmla="*/ 1054211 w 1062162"/>
              <a:gd name="connsiteY1" fmla="*/ 0 h 123246"/>
              <a:gd name="connsiteX2" fmla="*/ 1062162 w 1062162"/>
              <a:gd name="connsiteY2" fmla="*/ 115294 h 123246"/>
              <a:gd name="connsiteX3" fmla="*/ 1 w 1062162"/>
              <a:gd name="connsiteY3" fmla="*/ 123246 h 123246"/>
              <a:gd name="connsiteX4" fmla="*/ 0 w 1062162"/>
              <a:gd name="connsiteY4" fmla="*/ 0 h 123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162" h="123246">
                <a:moveTo>
                  <a:pt x="0" y="0"/>
                </a:moveTo>
                <a:lnTo>
                  <a:pt x="1054211" y="0"/>
                </a:lnTo>
                <a:lnTo>
                  <a:pt x="1062162" y="115294"/>
                </a:lnTo>
                <a:lnTo>
                  <a:pt x="1" y="123246"/>
                </a:lnTo>
                <a:cubicBezTo>
                  <a:pt x="1" y="82164"/>
                  <a:pt x="0" y="41082"/>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8"/>
          <p:cNvSpPr/>
          <p:nvPr/>
        </p:nvSpPr>
        <p:spPr>
          <a:xfrm>
            <a:off x="6096000" y="2430781"/>
            <a:ext cx="914400" cy="115252"/>
          </a:xfrm>
          <a:custGeom>
            <a:avLst/>
            <a:gdLst>
              <a:gd name="connsiteX0" fmla="*/ 0 w 914400"/>
              <a:gd name="connsiteY0" fmla="*/ 0 h 91440"/>
              <a:gd name="connsiteX1" fmla="*/ 914400 w 914400"/>
              <a:gd name="connsiteY1" fmla="*/ 0 h 91440"/>
              <a:gd name="connsiteX2" fmla="*/ 914400 w 914400"/>
              <a:gd name="connsiteY2" fmla="*/ 91440 h 91440"/>
              <a:gd name="connsiteX3" fmla="*/ 0 w 914400"/>
              <a:gd name="connsiteY3" fmla="*/ 91440 h 91440"/>
              <a:gd name="connsiteX4" fmla="*/ 0 w 914400"/>
              <a:gd name="connsiteY4" fmla="*/ 0 h 91440"/>
              <a:gd name="connsiteX0" fmla="*/ 4763 w 914400"/>
              <a:gd name="connsiteY0" fmla="*/ 0 h 115252"/>
              <a:gd name="connsiteX1" fmla="*/ 914400 w 914400"/>
              <a:gd name="connsiteY1" fmla="*/ 23812 h 115252"/>
              <a:gd name="connsiteX2" fmla="*/ 914400 w 914400"/>
              <a:gd name="connsiteY2" fmla="*/ 115252 h 115252"/>
              <a:gd name="connsiteX3" fmla="*/ 0 w 914400"/>
              <a:gd name="connsiteY3" fmla="*/ 115252 h 115252"/>
              <a:gd name="connsiteX4" fmla="*/ 4763 w 914400"/>
              <a:gd name="connsiteY4" fmla="*/ 0 h 115252"/>
              <a:gd name="connsiteX0" fmla="*/ 4763 w 914400"/>
              <a:gd name="connsiteY0" fmla="*/ 0 h 115252"/>
              <a:gd name="connsiteX1" fmla="*/ 914400 w 914400"/>
              <a:gd name="connsiteY1" fmla="*/ 0 h 115252"/>
              <a:gd name="connsiteX2" fmla="*/ 914400 w 914400"/>
              <a:gd name="connsiteY2" fmla="*/ 115252 h 115252"/>
              <a:gd name="connsiteX3" fmla="*/ 0 w 914400"/>
              <a:gd name="connsiteY3" fmla="*/ 115252 h 115252"/>
              <a:gd name="connsiteX4" fmla="*/ 4763 w 914400"/>
              <a:gd name="connsiteY4" fmla="*/ 0 h 115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115252">
                <a:moveTo>
                  <a:pt x="4763" y="0"/>
                </a:moveTo>
                <a:lnTo>
                  <a:pt x="914400" y="0"/>
                </a:lnTo>
                <a:lnTo>
                  <a:pt x="914400" y="115252"/>
                </a:lnTo>
                <a:lnTo>
                  <a:pt x="0" y="115252"/>
                </a:lnTo>
                <a:lnTo>
                  <a:pt x="476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4687401" y="2684542"/>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471486" y="2767012"/>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867400" y="2763790"/>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687401" y="3778287"/>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045057" y="4545573"/>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170751" y="4624821"/>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542628" y="4979430"/>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260989" y="5061850"/>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453088" y="5436630"/>
            <a:ext cx="304800" cy="7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119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a:bodyPr>
          <a:lstStyle/>
          <a:p>
            <a:r>
              <a:rPr lang="en-US" dirty="0" smtClean="0"/>
              <a:t>ESOL Purpose     Propósito de ESOL</a:t>
            </a:r>
            <a:endParaRPr lang="es-VE" dirty="0"/>
          </a:p>
        </p:txBody>
      </p:sp>
      <p:sp>
        <p:nvSpPr>
          <p:cNvPr id="3" name="Text Placeholder 2"/>
          <p:cNvSpPr>
            <a:spLocks noGrp="1"/>
          </p:cNvSpPr>
          <p:nvPr>
            <p:ph type="body" idx="1"/>
          </p:nvPr>
        </p:nvSpPr>
        <p:spPr>
          <a:xfrm>
            <a:off x="457200" y="5943600"/>
            <a:ext cx="4040188" cy="762000"/>
          </a:xfrm>
        </p:spPr>
        <p:txBody>
          <a:bodyPr/>
          <a:lstStyle/>
          <a:p>
            <a:endParaRPr lang="es-VE" dirty="0"/>
          </a:p>
        </p:txBody>
      </p:sp>
      <p:sp>
        <p:nvSpPr>
          <p:cNvPr id="4" name="Text Placeholder 3"/>
          <p:cNvSpPr>
            <a:spLocks noGrp="1"/>
          </p:cNvSpPr>
          <p:nvPr>
            <p:ph type="body" sz="half" idx="3"/>
          </p:nvPr>
        </p:nvSpPr>
        <p:spPr>
          <a:xfrm>
            <a:off x="4648200" y="5943600"/>
            <a:ext cx="4041775" cy="762000"/>
          </a:xfrm>
        </p:spPr>
        <p:txBody>
          <a:bodyPr/>
          <a:lstStyle/>
          <a:p>
            <a:endParaRPr lang="es-VE" dirty="0"/>
          </a:p>
        </p:txBody>
      </p:sp>
      <p:sp>
        <p:nvSpPr>
          <p:cNvPr id="5" name="Content Placeholder 4"/>
          <p:cNvSpPr>
            <a:spLocks noGrp="1"/>
          </p:cNvSpPr>
          <p:nvPr>
            <p:ph sz="quarter" idx="2"/>
          </p:nvPr>
        </p:nvSpPr>
        <p:spPr/>
        <p:txBody>
          <a:bodyPr>
            <a:normAutofit fontScale="92500" lnSpcReduction="20000"/>
          </a:bodyPr>
          <a:lstStyle/>
          <a:p>
            <a:r>
              <a:rPr lang="en-US" sz="2600" dirty="0">
                <a:latin typeface="Aparajita" panose="020B0604020202020204" pitchFamily="34" charset="0"/>
                <a:cs typeface="Aparajita" panose="020B0604020202020204" pitchFamily="34" charset="0"/>
              </a:rPr>
              <a:t>The Fulton County School Program provides support for English language acquisition and development of skills in listening, speaking, reading and writing through content based instruction. By combining language-rich classes with standards-based instruction teachers create an </a:t>
            </a:r>
            <a:r>
              <a:rPr lang="en-US" sz="2600" dirty="0" smtClean="0">
                <a:latin typeface="Aparajita" panose="020B0604020202020204" pitchFamily="34" charset="0"/>
                <a:cs typeface="Aparajita" panose="020B0604020202020204" pitchFamily="34" charset="0"/>
              </a:rPr>
              <a:t>environment </a:t>
            </a:r>
            <a:r>
              <a:rPr lang="en-US" sz="2600" dirty="0">
                <a:latin typeface="Aparajita" panose="020B0604020202020204" pitchFamily="34" charset="0"/>
                <a:cs typeface="Aparajita" panose="020B0604020202020204" pitchFamily="34" charset="0"/>
              </a:rPr>
              <a:t>that is both nurturing and academically rigorous as they prepare students to fully participate in main stream </a:t>
            </a:r>
            <a:r>
              <a:rPr lang="en-US" sz="2600" dirty="0" smtClean="0">
                <a:latin typeface="Aparajita" panose="020B0604020202020204" pitchFamily="34" charset="0"/>
                <a:cs typeface="Aparajita" panose="020B0604020202020204" pitchFamily="34" charset="0"/>
              </a:rPr>
              <a:t>classrooms.</a:t>
            </a:r>
            <a:endParaRPr lang="es-VE" sz="2600" dirty="0">
              <a:latin typeface="Aparajita" panose="020B0604020202020204" pitchFamily="34" charset="0"/>
              <a:cs typeface="Aparajita" panose="020B0604020202020204" pitchFamily="34" charset="0"/>
            </a:endParaRPr>
          </a:p>
          <a:p>
            <a:endParaRPr lang="es-VE" dirty="0"/>
          </a:p>
        </p:txBody>
      </p:sp>
      <p:sp>
        <p:nvSpPr>
          <p:cNvPr id="6" name="Content Placeholder 5"/>
          <p:cNvSpPr>
            <a:spLocks noGrp="1"/>
          </p:cNvSpPr>
          <p:nvPr>
            <p:ph sz="quarter" idx="4"/>
          </p:nvPr>
        </p:nvSpPr>
        <p:spPr/>
        <p:txBody>
          <a:bodyPr>
            <a:normAutofit fontScale="92500" lnSpcReduction="20000"/>
          </a:bodyPr>
          <a:lstStyle/>
          <a:p>
            <a:r>
              <a:rPr lang="en-US" dirty="0" smtClean="0">
                <a:latin typeface="Aparajita" panose="020B0604020202020204" pitchFamily="34" charset="0"/>
                <a:cs typeface="Aparajita" panose="020B0604020202020204" pitchFamily="34" charset="0"/>
              </a:rPr>
              <a:t>El programa de ESOl del Condado de Fulton ofrece ayuda para la adquisición del idioma inglés y el desarrollo de las habilidades de escuchar, hablar, leer y  escribir a  través de la instrucción del contenido académico. Mediante la combinación de clases de enriquecimiento del lenguaje y la instrucción de materias estandar, los maestros de ESOL crean un ambiente que es a la vez nutrido y disciplinado mientras preparan a los estudiantes para participar a tiempo completo en las clases regulares</a:t>
            </a:r>
            <a:r>
              <a:rPr lang="en-US" dirty="0">
                <a:latin typeface="Aparajita" panose="020B0604020202020204" pitchFamily="34" charset="0"/>
                <a:cs typeface="Aparajita" panose="020B0604020202020204" pitchFamily="34" charset="0"/>
              </a:rPr>
              <a:t>.</a:t>
            </a:r>
            <a:endParaRPr lang="en-US" dirty="0" smtClean="0"/>
          </a:p>
        </p:txBody>
      </p:sp>
    </p:spTree>
    <p:extLst>
      <p:ext uri="{BB962C8B-B14F-4D97-AF65-F5344CB8AC3E}">
        <p14:creationId xmlns:p14="http://schemas.microsoft.com/office/powerpoint/2010/main" val="316083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44000" cy="682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5257800"/>
            <a:ext cx="5155579" cy="1200329"/>
          </a:xfrm>
          <a:prstGeom prst="rect">
            <a:avLst/>
          </a:prstGeom>
          <a:noFill/>
        </p:spPr>
        <p:txBody>
          <a:bodyPr wrap="none" rtlCol="0">
            <a:spAutoFit/>
          </a:bodyPr>
          <a:lstStyle/>
          <a:p>
            <a:r>
              <a:rPr lang="en-US" dirty="0"/>
              <a:t>For more information about STAR </a:t>
            </a:r>
            <a:r>
              <a:rPr lang="en-US" dirty="0" smtClean="0"/>
              <a:t>enterprise</a:t>
            </a:r>
          </a:p>
          <a:p>
            <a:r>
              <a:rPr lang="en-US" dirty="0" smtClean="0"/>
              <a:t>Para mas informacion sobre STAR</a:t>
            </a:r>
          </a:p>
          <a:p>
            <a:r>
              <a:rPr lang="es-VE" dirty="0" smtClean="0">
                <a:solidFill>
                  <a:srgbClr val="C00000"/>
                </a:solidFill>
              </a:rPr>
              <a:t>www.renlearn.com</a:t>
            </a:r>
            <a:endParaRPr lang="es-VE" dirty="0">
              <a:solidFill>
                <a:srgbClr val="C00000"/>
              </a:solidFill>
            </a:endParaRPr>
          </a:p>
          <a:p>
            <a:endParaRPr lang="es-VE" dirty="0"/>
          </a:p>
        </p:txBody>
      </p:sp>
      <p:sp>
        <p:nvSpPr>
          <p:cNvPr id="3" name="TextBox 2"/>
          <p:cNvSpPr txBox="1"/>
          <p:nvPr/>
        </p:nvSpPr>
        <p:spPr>
          <a:xfrm>
            <a:off x="18197" y="306147"/>
            <a:ext cx="6659387" cy="830997"/>
          </a:xfrm>
          <a:prstGeom prst="rect">
            <a:avLst/>
          </a:prstGeom>
          <a:noFill/>
        </p:spPr>
        <p:txBody>
          <a:bodyPr wrap="none" rtlCol="0">
            <a:spAutoFit/>
          </a:bodyPr>
          <a:lstStyle/>
          <a:p>
            <a:r>
              <a:rPr lang="en-US" sz="2400" dirty="0" smtClean="0"/>
              <a:t>STAR Parent reports will be sent home on March 18 </a:t>
            </a:r>
          </a:p>
          <a:p>
            <a:r>
              <a:rPr lang="en-US" sz="2400" dirty="0" smtClean="0"/>
              <a:t> with Q3 Report Cards and Progress Skills Checklists.</a:t>
            </a:r>
            <a:endParaRPr lang="en-US" sz="2400" dirty="0"/>
          </a:p>
        </p:txBody>
      </p:sp>
    </p:spTree>
    <p:extLst>
      <p:ext uri="{BB962C8B-B14F-4D97-AF65-F5344CB8AC3E}">
        <p14:creationId xmlns:p14="http://schemas.microsoft.com/office/powerpoint/2010/main" val="3379493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95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REMINDERS           RECUERDE</a:t>
            </a:r>
            <a:br>
              <a:rPr lang="en-US" dirty="0" smtClean="0"/>
            </a:br>
            <a:r>
              <a:rPr lang="en-US" dirty="0" smtClean="0"/>
              <a:t/>
            </a:r>
            <a:br>
              <a:rPr lang="en-US" dirty="0" smtClean="0"/>
            </a:br>
            <a:r>
              <a:rPr lang="en-US" dirty="0"/>
              <a:t/>
            </a:r>
            <a:br>
              <a:rPr lang="en-US" dirty="0"/>
            </a:br>
            <a:endParaRPr lang="es-VE" dirty="0"/>
          </a:p>
        </p:txBody>
      </p:sp>
      <p:sp>
        <p:nvSpPr>
          <p:cNvPr id="3" name="TextBox 2"/>
          <p:cNvSpPr txBox="1"/>
          <p:nvPr/>
        </p:nvSpPr>
        <p:spPr>
          <a:xfrm>
            <a:off x="381000" y="1219200"/>
            <a:ext cx="4114800" cy="5119350"/>
          </a:xfrm>
          <a:prstGeom prst="rect">
            <a:avLst/>
          </a:prstGeom>
          <a:noFill/>
        </p:spPr>
        <p:txBody>
          <a:bodyPr wrap="square" rtlCol="0">
            <a:spAutoFit/>
          </a:bodyPr>
          <a:lstStyle/>
          <a:p>
            <a:pPr marL="365760" lvl="0" indent="-256032">
              <a:spcBef>
                <a:spcPts val="400"/>
              </a:spcBef>
              <a:buClr>
                <a:srgbClr val="0F6FC6"/>
              </a:buClr>
              <a:buSzPct val="68000"/>
              <a:buFont typeface="Wingdings" panose="05000000000000000000" pitchFamily="2" charset="2"/>
              <a:buChar char="Ø"/>
            </a:pP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Importance of being on time</a:t>
            </a: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Any change in dismissal by note and pick-up (at the latest by 2:00pm)</a:t>
            </a: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Always send </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note with </a:t>
            </a: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reason </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of </a:t>
            </a: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absence or tardy </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Fever </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free 24 hours before returning to school.</a:t>
            </a:r>
          </a:p>
          <a:p>
            <a:pPr marL="365760" lvl="0" indent="-256032">
              <a:spcBef>
                <a:spcPts val="400"/>
              </a:spcBef>
              <a:buClr>
                <a:srgbClr val="0F6FC6"/>
              </a:buClr>
              <a:buSzPct val="68000"/>
              <a:buFont typeface="Wingdings" panose="05000000000000000000" pitchFamily="2" charset="2"/>
              <a:buChar char="Ø"/>
            </a:pP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Medication at the school (forms)</a:t>
            </a: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Volunteer </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at the </a:t>
            </a: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school (Fulton County online training) </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Check Schoolcollabo </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and Home </a:t>
            </a: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Access center regularly</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Next workshops</a:t>
            </a:r>
            <a:b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b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109728" lvl="0" algn="r">
              <a:spcBef>
                <a:spcPts val="400"/>
              </a:spcBef>
              <a:buClr>
                <a:srgbClr val="0F6FC6"/>
              </a:buClr>
              <a:buSzPct val="68000"/>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THANK YOU!</a:t>
            </a:r>
            <a:endParaRPr lang="es-VE" sz="2000" dirty="0">
              <a:solidFill>
                <a:prstClr val="black"/>
              </a:solidFill>
              <a:latin typeface="Aparajita" panose="020B0604020202020204" pitchFamily="34" charset="0"/>
              <a:cs typeface="Aparajita" panose="020B0604020202020204" pitchFamily="34" charset="0"/>
            </a:endParaRPr>
          </a:p>
        </p:txBody>
      </p:sp>
      <p:sp>
        <p:nvSpPr>
          <p:cNvPr id="4" name="TextBox 3"/>
          <p:cNvSpPr txBox="1"/>
          <p:nvPr/>
        </p:nvSpPr>
        <p:spPr>
          <a:xfrm>
            <a:off x="4724400" y="1219200"/>
            <a:ext cx="4114800" cy="5427127"/>
          </a:xfrm>
          <a:prstGeom prst="rect">
            <a:avLst/>
          </a:prstGeom>
          <a:noFill/>
        </p:spPr>
        <p:txBody>
          <a:bodyPr wrap="square" rtlCol="0">
            <a:spAutoFit/>
          </a:bodyPr>
          <a:lstStyle/>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La importancia de estar a tiempo</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Todo cambio en transporte de salida por escrito (a más tardar 2:00pm)</a:t>
            </a: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Siempre envíe la excusa de ausencia por escrito</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24 horas sin fiebre antes de regresar al colegio.</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Medicamentos en la escuela (formularios)</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Voluntarios en la escuela (Fulton County online training) </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Revise Schoolcollabo y </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Home </a:t>
            </a: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Access center regularmente</a:t>
            </a: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365760" lvl="0" indent="-256032">
              <a:spcBef>
                <a:spcPts val="400"/>
              </a:spcBef>
              <a:buClr>
                <a:srgbClr val="0F6FC6"/>
              </a:buClr>
              <a:buSzPct val="68000"/>
              <a:buFont typeface="Wingdings" panose="05000000000000000000" pitchFamily="2" charset="2"/>
              <a:buChar char="Ø"/>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Próximos talleres</a:t>
            </a:r>
            <a: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
            </a:r>
            <a:br>
              <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br>
            <a:endParaRPr lang="en-US" sz="2000" b="1" dirty="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endParaRPr>
          </a:p>
          <a:p>
            <a:pPr marL="109728" lvl="0" algn="r">
              <a:spcBef>
                <a:spcPts val="400"/>
              </a:spcBef>
              <a:buClr>
                <a:srgbClr val="0F6FC6"/>
              </a:buClr>
              <a:buSzPct val="68000"/>
            </a:pPr>
            <a:r>
              <a:rPr lang="en-US" sz="2000" b="1" dirty="0" smtClean="0">
                <a:solidFill>
                  <a:srgbClr val="DBF5F9"/>
                </a:solidFill>
                <a:effectLst>
                  <a:outerShdw blurRad="31750" dist="25400" dir="5400000" algn="tl" rotWithShape="0">
                    <a:srgbClr val="000000">
                      <a:alpha val="25000"/>
                    </a:srgbClr>
                  </a:outerShdw>
                </a:effectLst>
                <a:latin typeface="Aparajita" panose="020B0604020202020204" pitchFamily="34" charset="0"/>
                <a:cs typeface="Aparajita" panose="020B0604020202020204" pitchFamily="34" charset="0"/>
              </a:rPr>
              <a:t>GRACIAS!</a:t>
            </a:r>
            <a:endParaRPr lang="es-VE" sz="2000" dirty="0">
              <a:solidFill>
                <a:prstClr val="black"/>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71315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 Workshops</a:t>
            </a:r>
            <a:endParaRPr lang="en-US" dirty="0"/>
          </a:p>
        </p:txBody>
      </p:sp>
      <p:sp>
        <p:nvSpPr>
          <p:cNvPr id="5" name="Text Placeholder 4"/>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endParaRPr lang="en-US"/>
          </a:p>
        </p:txBody>
      </p:sp>
      <p:sp>
        <p:nvSpPr>
          <p:cNvPr id="4" name="Content Placeholder 3"/>
          <p:cNvSpPr>
            <a:spLocks noGrp="1"/>
          </p:cNvSpPr>
          <p:nvPr>
            <p:ph sz="quarter" idx="2"/>
          </p:nvPr>
        </p:nvSpPr>
        <p:spPr/>
        <p:txBody>
          <a:bodyPr>
            <a:normAutofit lnSpcReduction="10000"/>
          </a:bodyPr>
          <a:lstStyle/>
          <a:p>
            <a:r>
              <a:rPr lang="en-US" dirty="0" smtClean="0"/>
              <a:t>Wednesday, March 12 @ 7:30am in the Computer Lab </a:t>
            </a:r>
          </a:p>
          <a:p>
            <a:pPr lvl="1"/>
            <a:r>
              <a:rPr lang="en-US" dirty="0" smtClean="0"/>
              <a:t>Home Access</a:t>
            </a:r>
          </a:p>
          <a:p>
            <a:pPr lvl="1"/>
            <a:r>
              <a:rPr lang="en-US" dirty="0" err="1" smtClean="0"/>
              <a:t>SchoolCollabo</a:t>
            </a:r>
            <a:endParaRPr lang="en-US" dirty="0" smtClean="0"/>
          </a:p>
          <a:p>
            <a:r>
              <a:rPr lang="en-US" dirty="0" smtClean="0"/>
              <a:t>Wednesday, March 26 @ 7:30am in the Media Center</a:t>
            </a:r>
          </a:p>
          <a:p>
            <a:pPr lvl="1"/>
            <a:r>
              <a:rPr lang="en-US" dirty="0" smtClean="0"/>
              <a:t>Standardized Tests</a:t>
            </a:r>
          </a:p>
          <a:p>
            <a:pPr lvl="1"/>
            <a:r>
              <a:rPr lang="en-US" dirty="0" smtClean="0"/>
              <a:t>CRCT</a:t>
            </a:r>
          </a:p>
          <a:p>
            <a:pPr lvl="1"/>
            <a:r>
              <a:rPr lang="en-US" dirty="0" smtClean="0"/>
              <a:t>3</a:t>
            </a:r>
            <a:r>
              <a:rPr lang="en-US" baseline="30000" dirty="0" smtClean="0"/>
              <a:t>rd</a:t>
            </a:r>
            <a:r>
              <a:rPr lang="en-US" dirty="0" smtClean="0"/>
              <a:t> &amp; 5</a:t>
            </a:r>
            <a:r>
              <a:rPr lang="en-US" baseline="30000" dirty="0" smtClean="0"/>
              <a:t>th</a:t>
            </a:r>
            <a:r>
              <a:rPr lang="en-US" dirty="0" smtClean="0"/>
              <a:t> Grade Writing</a:t>
            </a:r>
          </a:p>
          <a:p>
            <a:pPr lvl="1"/>
            <a:r>
              <a:rPr lang="en-US" dirty="0" smtClean="0"/>
              <a:t>ITBS </a:t>
            </a:r>
          </a:p>
          <a:p>
            <a:pPr lvl="1"/>
            <a:endParaRPr lang="en-US" dirty="0"/>
          </a:p>
        </p:txBody>
      </p:sp>
      <p:sp>
        <p:nvSpPr>
          <p:cNvPr id="7" name="Content Placeholder 6"/>
          <p:cNvSpPr>
            <a:spLocks noGrp="1"/>
          </p:cNvSpPr>
          <p:nvPr>
            <p:ph sz="quarter" idx="4"/>
          </p:nvPr>
        </p:nvSpPr>
        <p:spPr/>
        <p:txBody>
          <a:bodyPr/>
          <a:lstStyle/>
          <a:p>
            <a:endParaRPr lang="en-US"/>
          </a:p>
        </p:txBody>
      </p:sp>
    </p:spTree>
    <p:extLst>
      <p:ext uri="{BB962C8B-B14F-4D97-AF65-F5344CB8AC3E}">
        <p14:creationId xmlns:p14="http://schemas.microsoft.com/office/powerpoint/2010/main" val="125038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47700" y="1061357"/>
            <a:ext cx="8001000" cy="5410200"/>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5400" b="1" spc="150" dirty="0" smtClean="0">
                <a:ln w="11430"/>
                <a:solidFill>
                  <a:srgbClr val="F8F8F8"/>
                </a:solidFill>
                <a:effectLst>
                  <a:outerShdw blurRad="25400" algn="tl" rotWithShape="0">
                    <a:srgbClr val="000000">
                      <a:alpha val="43000"/>
                    </a:srgbClr>
                  </a:outerShdw>
                </a:effectLst>
              </a:rPr>
              <a:t>ESOL</a:t>
            </a:r>
            <a:endParaRPr lang="es-VE" sz="5400" b="1" spc="150" dirty="0">
              <a:ln w="11430"/>
              <a:solidFill>
                <a:srgbClr val="F8F8F8"/>
              </a:solidFill>
              <a:effectLst>
                <a:outerShdw blurRad="25400" algn="tl" rotWithShape="0">
                  <a:srgbClr val="000000">
                    <a:alpha val="43000"/>
                  </a:srgbClr>
                </a:outerShdw>
              </a:effectLst>
            </a:endParaRPr>
          </a:p>
        </p:txBody>
      </p:sp>
      <p:sp>
        <p:nvSpPr>
          <p:cNvPr id="3" name="TextBox 2"/>
          <p:cNvSpPr txBox="1"/>
          <p:nvPr/>
        </p:nvSpPr>
        <p:spPr>
          <a:xfrm>
            <a:off x="3810000" y="1295400"/>
            <a:ext cx="1676400" cy="369332"/>
          </a:xfrm>
          <a:prstGeom prst="rect">
            <a:avLst/>
          </a:prstGeom>
          <a:noFill/>
        </p:spPr>
        <p:txBody>
          <a:bodyPr wrap="square" rtlCol="0">
            <a:spAutoFit/>
          </a:bodyPr>
          <a:lstStyle/>
          <a:p>
            <a:endParaRPr lang="es-VE" dirty="0"/>
          </a:p>
        </p:txBody>
      </p:sp>
      <p:sp>
        <p:nvSpPr>
          <p:cNvPr id="4" name="TextBox 3"/>
          <p:cNvSpPr txBox="1"/>
          <p:nvPr/>
        </p:nvSpPr>
        <p:spPr>
          <a:xfrm>
            <a:off x="2368140" y="141200"/>
            <a:ext cx="4483920" cy="707886"/>
          </a:xfrm>
          <a:prstGeom prst="rect">
            <a:avLst/>
          </a:prstGeom>
          <a:noFill/>
        </p:spPr>
        <p:txBody>
          <a:bodyPr wrap="none" rtlCol="0">
            <a:spAutoFit/>
          </a:bodyPr>
          <a:lstStyle/>
          <a:p>
            <a:r>
              <a:rPr lang="en-US" sz="4000" dirty="0" smtClean="0"/>
              <a:t>FULTON COUNTY</a:t>
            </a:r>
            <a:endParaRPr lang="es-VE" sz="4000" dirty="0"/>
          </a:p>
        </p:txBody>
      </p:sp>
      <p:sp>
        <p:nvSpPr>
          <p:cNvPr id="6" name="Oval 5"/>
          <p:cNvSpPr/>
          <p:nvPr/>
        </p:nvSpPr>
        <p:spPr>
          <a:xfrm>
            <a:off x="5410200" y="1480066"/>
            <a:ext cx="2057400" cy="1567934"/>
          </a:xfrm>
          <a:prstGeom prst="ellipse">
            <a:avLst/>
          </a:prstGeom>
          <a:solidFill>
            <a:schemeClr val="accent5">
              <a:lumMod val="40000"/>
              <a:lumOff val="60000"/>
            </a:schemeClr>
          </a:solidFill>
          <a:ln>
            <a:no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Content Base Instruction</a:t>
            </a:r>
            <a:endParaRPr lang="es-VE"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Oval 7"/>
          <p:cNvSpPr/>
          <p:nvPr/>
        </p:nvSpPr>
        <p:spPr>
          <a:xfrm>
            <a:off x="228600" y="2841172"/>
            <a:ext cx="3429000" cy="154032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Listening/</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scuchar</a:t>
            </a:r>
            <a:endParaRPr lang="es-V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Oval 8"/>
          <p:cNvSpPr/>
          <p:nvPr/>
        </p:nvSpPr>
        <p:spPr>
          <a:xfrm>
            <a:off x="4800600" y="4724400"/>
            <a:ext cx="25146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Reading/Leer</a:t>
            </a:r>
            <a:endParaRPr lang="es-VE" dirty="0"/>
          </a:p>
        </p:txBody>
      </p:sp>
      <p:sp>
        <p:nvSpPr>
          <p:cNvPr id="10" name="Oval 9"/>
          <p:cNvSpPr/>
          <p:nvPr/>
        </p:nvSpPr>
        <p:spPr>
          <a:xfrm>
            <a:off x="1513114" y="3880757"/>
            <a:ext cx="2514600" cy="18288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20000"/>
                    <a:lumOff val="80000"/>
                  </a:schemeClr>
                </a:solidFill>
              </a:rPr>
              <a:t>Speak/</a:t>
            </a:r>
            <a:r>
              <a:rPr lang="en-US" dirty="0">
                <a:solidFill>
                  <a:schemeClr val="accent1">
                    <a:lumMod val="20000"/>
                    <a:lumOff val="80000"/>
                  </a:schemeClr>
                </a:solidFill>
              </a:rPr>
              <a:t>H</a:t>
            </a:r>
            <a:r>
              <a:rPr lang="en-US" dirty="0" smtClean="0">
                <a:solidFill>
                  <a:schemeClr val="accent1">
                    <a:lumMod val="20000"/>
                    <a:lumOff val="80000"/>
                  </a:schemeClr>
                </a:solidFill>
              </a:rPr>
              <a:t>ablar</a:t>
            </a:r>
            <a:endParaRPr lang="es-VE" dirty="0">
              <a:solidFill>
                <a:schemeClr val="accent1">
                  <a:lumMod val="20000"/>
                  <a:lumOff val="80000"/>
                </a:schemeClr>
              </a:solidFill>
            </a:endParaRPr>
          </a:p>
        </p:txBody>
      </p:sp>
      <p:sp>
        <p:nvSpPr>
          <p:cNvPr id="12" name="Oval 11"/>
          <p:cNvSpPr/>
          <p:nvPr/>
        </p:nvSpPr>
        <p:spPr>
          <a:xfrm>
            <a:off x="1943100" y="5214257"/>
            <a:ext cx="3255326" cy="12573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chemeClr val="tx2">
                    <a:lumMod val="40000"/>
                    <a:lumOff val="60000"/>
                  </a:schemeClr>
                </a:solidFill>
                <a:effectLst>
                  <a:outerShdw blurRad="63500" dir="3600000" algn="tl" rotWithShape="0">
                    <a:srgbClr val="000000">
                      <a:alpha val="70000"/>
                    </a:srgbClr>
                  </a:outerShdw>
                </a:effectLst>
              </a:rPr>
              <a:t>Writing/Escribir</a:t>
            </a:r>
            <a:endParaRPr lang="es-VE" b="1" dirty="0">
              <a:ln w="10541" cmpd="sng">
                <a:solidFill>
                  <a:schemeClr val="accent1">
                    <a:shade val="88000"/>
                    <a:satMod val="110000"/>
                  </a:schemeClr>
                </a:solidFill>
                <a:prstDash val="solid"/>
              </a:ln>
              <a:solidFill>
                <a:schemeClr val="tx2">
                  <a:lumMod val="40000"/>
                  <a:lumOff val="60000"/>
                </a:schemeClr>
              </a:solidFill>
            </a:endParaRPr>
          </a:p>
        </p:txBody>
      </p:sp>
      <p:sp>
        <p:nvSpPr>
          <p:cNvPr id="7" name="Oval 6"/>
          <p:cNvSpPr/>
          <p:nvPr/>
        </p:nvSpPr>
        <p:spPr>
          <a:xfrm>
            <a:off x="5573982" y="3429000"/>
            <a:ext cx="3341418" cy="1905000"/>
          </a:xfrm>
          <a:prstGeom prst="ellipse">
            <a:avLst/>
          </a:prstGeom>
          <a:ln w="19050">
            <a:solidFill>
              <a:schemeClr val="bg1"/>
            </a:solidFill>
          </a:ln>
          <a:effectLst>
            <a:glow rad="228600">
              <a:schemeClr val="accent1">
                <a:satMod val="175000"/>
                <a:alpha val="40000"/>
              </a:schemeClr>
            </a:glow>
          </a:effectLst>
          <a:scene3d>
            <a:camera prst="orthographicFront"/>
            <a:lightRig rig="soft" dir="t">
              <a:rot lat="0" lon="0" rev="108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a:bevelT w="27940" h="12700"/>
              <a:contourClr>
                <a:srgbClr val="DDDDDD"/>
              </a:contourClr>
            </a:sp3d>
          </a:bodyPr>
          <a:lstStyle/>
          <a:p>
            <a:pPr algn="ctr"/>
            <a:r>
              <a:rPr lang="en-US" sz="2400" b="1" spc="150" dirty="0" smtClean="0">
                <a:ln w="11430"/>
                <a:solidFill>
                  <a:srgbClr val="F8F8F8"/>
                </a:solidFill>
                <a:effectLst>
                  <a:outerShdw blurRad="25400" algn="tl" rotWithShape="0">
                    <a:srgbClr val="000000">
                      <a:alpha val="43000"/>
                    </a:srgbClr>
                  </a:outerShdw>
                </a:effectLst>
              </a:rPr>
              <a:t>Proficiency/</a:t>
            </a:r>
          </a:p>
          <a:p>
            <a:pPr algn="ctr"/>
            <a:r>
              <a:rPr lang="en-US" sz="2400" b="1" spc="150" dirty="0" smtClean="0">
                <a:ln w="11430"/>
                <a:solidFill>
                  <a:srgbClr val="F8F8F8"/>
                </a:solidFill>
                <a:effectLst>
                  <a:outerShdw blurRad="25400" algn="tl" rotWithShape="0">
                    <a:srgbClr val="000000">
                      <a:alpha val="43000"/>
                    </a:srgbClr>
                  </a:outerShdw>
                </a:effectLst>
              </a:rPr>
              <a:t>competencia</a:t>
            </a:r>
            <a:endParaRPr lang="es-VE" sz="2400" b="1" spc="150" dirty="0">
              <a:ln w="11430"/>
              <a:solidFill>
                <a:srgbClr val="F8F8F8"/>
              </a:solidFill>
              <a:effectLst>
                <a:outerShdw blurRad="25400" algn="tl" rotWithShape="0">
                  <a:srgbClr val="000000">
                    <a:alpha val="43000"/>
                  </a:srgbClr>
                </a:outerShdw>
              </a:effectLst>
            </a:endParaRPr>
          </a:p>
        </p:txBody>
      </p:sp>
      <p:sp>
        <p:nvSpPr>
          <p:cNvPr id="13" name="Oval 12"/>
          <p:cNvSpPr/>
          <p:nvPr/>
        </p:nvSpPr>
        <p:spPr>
          <a:xfrm>
            <a:off x="1254827" y="1360715"/>
            <a:ext cx="2226626" cy="1709056"/>
          </a:xfrm>
          <a:prstGeom prst="ellipse">
            <a:avLst/>
          </a:prstGeom>
          <a:ln w="28575">
            <a:solidFill>
              <a:schemeClr val="bg1"/>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Support/</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yuda</a:t>
            </a:r>
            <a:endParaRPr lang="es-V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Oval 10"/>
          <p:cNvSpPr/>
          <p:nvPr/>
        </p:nvSpPr>
        <p:spPr>
          <a:xfrm>
            <a:off x="6830289" y="2280949"/>
            <a:ext cx="2438400" cy="1719552"/>
          </a:xfrm>
          <a:prstGeom prst="ellipse">
            <a:avLst/>
          </a:prstGeom>
          <a:solidFill>
            <a:schemeClr val="accent3">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Language Rich-classes</a:t>
            </a:r>
            <a:endParaRPr lang="es-VE"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5" name="Oval 4"/>
          <p:cNvSpPr/>
          <p:nvPr/>
        </p:nvSpPr>
        <p:spPr>
          <a:xfrm>
            <a:off x="3364183" y="1001094"/>
            <a:ext cx="2209800" cy="2199305"/>
          </a:xfrm>
          <a:prstGeom prst="ellipse">
            <a:avLst/>
          </a:prstGeom>
          <a:ln w="12700">
            <a:solidFill>
              <a:schemeClr val="bg1"/>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ENGLISH</a:t>
            </a:r>
            <a:endParaRPr lang="es-V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0714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571966" y="1066800"/>
            <a:ext cx="2068286" cy="1295400"/>
          </a:xfrm>
          <a:prstGeom prst="rect">
            <a:avLst/>
          </a:prstGeom>
          <a:solidFill>
            <a:srgbClr val="0070C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Home Language Survey/</a:t>
            </a: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Encuesta Hogar</a:t>
            </a:r>
            <a:endParaRPr lang="es-V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Oval 5"/>
          <p:cNvSpPr/>
          <p:nvPr/>
        </p:nvSpPr>
        <p:spPr>
          <a:xfrm>
            <a:off x="806009" y="2971800"/>
            <a:ext cx="1600199" cy="821871"/>
          </a:xfrm>
          <a:prstGeom prst="ellipse">
            <a:avLst/>
          </a:prstGeom>
          <a:solidFill>
            <a:sysClr val="window" lastClr="FFFFFF">
              <a:lumMod val="75000"/>
              <a:alpha val="62000"/>
            </a:sysClr>
          </a:solidFill>
          <a:ln w="55000" cap="flat" cmpd="thickThin"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50" normalizeH="0" baseline="0" noProof="0" dirty="0" smtClean="0">
                <a:ln w="13500">
                  <a:solidFill>
                    <a:srgbClr val="0F6FC6">
                      <a:shade val="2500"/>
                      <a:alpha val="6500"/>
                    </a:srgbClr>
                  </a:solidFill>
                  <a:prstDash val="solid"/>
                </a:ln>
                <a:solidFill>
                  <a:srgbClr val="0070C0">
                    <a:alpha val="95000"/>
                  </a:srgbClr>
                </a:solidFill>
                <a:effectLst>
                  <a:innerShdw blurRad="50900" dist="38500" dir="13500000">
                    <a:srgbClr val="000000">
                      <a:alpha val="60000"/>
                    </a:srgbClr>
                  </a:innerShdw>
                </a:effectLst>
                <a:uLnTx/>
                <a:uFillTx/>
                <a:latin typeface="Lucida Sans Unicode"/>
              </a:rPr>
              <a:t>Other language (LOTE</a:t>
            </a:r>
            <a:r>
              <a:rPr kumimoji="0" lang="en-US" sz="1800" b="1" i="0" u="none" strike="noStrike" kern="0" cap="none" spc="50" normalizeH="0" baseline="0" noProof="0" dirty="0" smtClean="0">
                <a:ln w="13500">
                  <a:solidFill>
                    <a:srgbClr val="0F6FC6">
                      <a:shade val="2500"/>
                      <a:alpha val="6500"/>
                    </a:srgbClr>
                  </a:solidFill>
                  <a:prstDash val="solid"/>
                </a:ln>
                <a:solidFill>
                  <a:srgbClr val="0070C0">
                    <a:alpha val="95000"/>
                  </a:srgbClr>
                </a:solidFill>
                <a:effectLst>
                  <a:innerShdw blurRad="50900" dist="38500" dir="13500000">
                    <a:srgbClr val="000000">
                      <a:alpha val="60000"/>
                    </a:srgbClr>
                  </a:innerShdw>
                </a:effectLst>
                <a:uLnTx/>
                <a:uFillTx/>
                <a:latin typeface="Lucida Sans Unicode"/>
              </a:rPr>
              <a:t>)</a:t>
            </a:r>
            <a:endParaRPr kumimoji="0" lang="es-VE" sz="1800" b="1" i="0" u="none" strike="noStrike" kern="0" cap="none" spc="50" normalizeH="0" baseline="0" noProof="0" dirty="0" smtClean="0">
              <a:ln w="13500">
                <a:solidFill>
                  <a:srgbClr val="0F6FC6">
                    <a:shade val="2500"/>
                    <a:alpha val="6500"/>
                  </a:srgbClr>
                </a:solidFill>
                <a:prstDash val="solid"/>
              </a:ln>
              <a:solidFill>
                <a:srgbClr val="0070C0">
                  <a:alpha val="95000"/>
                </a:srgbClr>
              </a:solidFill>
              <a:effectLst>
                <a:innerShdw blurRad="50900" dist="38500" dir="13500000">
                  <a:srgbClr val="000000">
                    <a:alpha val="60000"/>
                  </a:srgbClr>
                </a:innerShdw>
              </a:effectLst>
              <a:uLnTx/>
              <a:uFillTx/>
              <a:latin typeface="Lucida Sans Unicode"/>
            </a:endParaRPr>
          </a:p>
        </p:txBody>
      </p:sp>
      <p:sp>
        <p:nvSpPr>
          <p:cNvPr id="9" name="TextBox 8"/>
          <p:cNvSpPr txBox="1"/>
          <p:nvPr/>
        </p:nvSpPr>
        <p:spPr>
          <a:xfrm>
            <a:off x="6553200" y="1415820"/>
            <a:ext cx="22860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No eligible for ESOL based on Survey results</a:t>
            </a:r>
            <a:endParaRPr kumimoji="0" lang="es-VE" sz="1800" b="0" i="0" u="none" strike="noStrike" kern="0" cap="none" spc="0" normalizeH="0" baseline="0" noProof="0" dirty="0" smtClean="0">
              <a:ln>
                <a:noFill/>
              </a:ln>
              <a:solidFill>
                <a:prstClr val="black"/>
              </a:solidFill>
              <a:effectLst/>
              <a:uLnTx/>
              <a:uFillTx/>
            </a:endParaRPr>
          </a:p>
        </p:txBody>
      </p:sp>
      <p:sp>
        <p:nvSpPr>
          <p:cNvPr id="10" name="Oval 9"/>
          <p:cNvSpPr/>
          <p:nvPr/>
        </p:nvSpPr>
        <p:spPr>
          <a:xfrm>
            <a:off x="4001430" y="1328049"/>
            <a:ext cx="1251858" cy="821871"/>
          </a:xfrm>
          <a:prstGeom prst="ellipse">
            <a:avLst/>
          </a:prstGeom>
          <a:solidFill>
            <a:sysClr val="window" lastClr="FFFFFF">
              <a:lumMod val="85000"/>
            </a:sysClr>
          </a:solidFill>
          <a:ln w="38100" cap="flat" cmpd="thickThin"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50" normalizeH="0" baseline="0" noProof="0" dirty="0" smtClean="0">
                <a:ln w="13500">
                  <a:solidFill>
                    <a:srgbClr val="0F6FC6">
                      <a:shade val="2500"/>
                      <a:alpha val="6500"/>
                    </a:srgbClr>
                  </a:solidFill>
                  <a:prstDash val="solid"/>
                </a:ln>
                <a:solidFill>
                  <a:srgbClr val="0070C0">
                    <a:alpha val="95000"/>
                  </a:srgbClr>
                </a:solidFill>
                <a:effectLst>
                  <a:innerShdw blurRad="50900" dist="38500" dir="13500000">
                    <a:srgbClr val="000000">
                      <a:alpha val="60000"/>
                    </a:srgbClr>
                  </a:innerShdw>
                </a:effectLst>
                <a:uLnTx/>
                <a:uFillTx/>
                <a:latin typeface="Lucida Sans Unicode"/>
              </a:rPr>
              <a:t>English</a:t>
            </a:r>
            <a:endParaRPr kumimoji="0" lang="es-VE" sz="1400" b="1" i="0" u="none" strike="noStrike" kern="0" cap="none" spc="50" normalizeH="0" baseline="0" noProof="0" dirty="0" smtClean="0">
              <a:ln w="13500">
                <a:solidFill>
                  <a:srgbClr val="0F6FC6">
                    <a:shade val="2500"/>
                    <a:alpha val="6500"/>
                  </a:srgbClr>
                </a:solidFill>
                <a:prstDash val="solid"/>
              </a:ln>
              <a:solidFill>
                <a:srgbClr val="0070C0">
                  <a:alpha val="95000"/>
                </a:srgbClr>
              </a:solidFill>
              <a:effectLst>
                <a:innerShdw blurRad="50900" dist="38500" dir="13500000">
                  <a:srgbClr val="000000">
                    <a:alpha val="60000"/>
                  </a:srgbClr>
                </a:innerShdw>
              </a:effectLst>
              <a:uLnTx/>
              <a:uFillTx/>
              <a:latin typeface="Lucida Sans Unicode"/>
            </a:endParaRPr>
          </a:p>
        </p:txBody>
      </p:sp>
      <p:sp>
        <p:nvSpPr>
          <p:cNvPr id="11" name="Rounded Rectangle 10"/>
          <p:cNvSpPr/>
          <p:nvPr/>
        </p:nvSpPr>
        <p:spPr>
          <a:xfrm>
            <a:off x="3810000" y="2971800"/>
            <a:ext cx="1866899" cy="1447800"/>
          </a:xfrm>
          <a:prstGeom prst="roundRect">
            <a:avLst/>
          </a:prstGeom>
          <a:solidFill>
            <a:srgbClr val="0070C0"/>
          </a:solidFill>
          <a:ln w="55000" cap="flat" cmpd="thickThin" algn="ctr">
            <a:no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Unicode"/>
              </a:rPr>
              <a:t>W-APT Testing</a:t>
            </a:r>
            <a:endParaRPr kumimoji="0" lang="es-VE" sz="18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Unicode"/>
            </a:endParaRPr>
          </a:p>
        </p:txBody>
      </p:sp>
      <p:sp>
        <p:nvSpPr>
          <p:cNvPr id="12" name="TextBox 11"/>
          <p:cNvSpPr txBox="1"/>
          <p:nvPr/>
        </p:nvSpPr>
        <p:spPr>
          <a:xfrm>
            <a:off x="6477000" y="3234035"/>
            <a:ext cx="2476967" cy="646331"/>
          </a:xfrm>
          <a:prstGeom prst="rect">
            <a:avLst/>
          </a:prstGeom>
          <a:noFill/>
        </p:spPr>
        <p:txBody>
          <a:bodyPr wrap="square" rtlCol="0">
            <a:spAutoFit/>
          </a:bodyPr>
          <a:lstStyle/>
          <a:p>
            <a:pPr lvl="0"/>
            <a:r>
              <a:rPr kumimoji="0" lang="en-US" sz="1800" b="0" i="0" u="none" strike="noStrike" kern="0" cap="none" spc="0" normalizeH="0" baseline="0" noProof="0" dirty="0" smtClean="0">
                <a:ln>
                  <a:noFill/>
                </a:ln>
                <a:solidFill>
                  <a:prstClr val="black"/>
                </a:solidFill>
                <a:effectLst/>
                <a:uLnTx/>
                <a:uFillTx/>
              </a:rPr>
              <a:t>English</a:t>
            </a:r>
            <a:r>
              <a:rPr kumimoji="0" lang="en-US" sz="1800" b="0" i="0" u="none" strike="noStrike" kern="0" cap="none" spc="0" normalizeH="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Proficiency=</a:t>
            </a:r>
          </a:p>
          <a:p>
            <a:pPr lvl="0"/>
            <a:r>
              <a:rPr kumimoji="0" lang="en-US" sz="1800" b="0" i="0" u="none" strike="noStrike" kern="0" cap="none" spc="0" normalizeH="0" baseline="0" noProof="0" dirty="0" smtClean="0">
                <a:ln>
                  <a:noFill/>
                </a:ln>
                <a:solidFill>
                  <a:prstClr val="black"/>
                </a:solidFill>
                <a:effectLst/>
                <a:uLnTx/>
                <a:uFillTx/>
              </a:rPr>
              <a:t>No eligible for ESOL</a:t>
            </a:r>
            <a:endParaRPr kumimoji="0" lang="es-VE" sz="1800" b="0" i="0" u="none" strike="noStrike" kern="0" cap="none" spc="0" normalizeH="0" baseline="0" noProof="0" dirty="0" smtClean="0">
              <a:ln>
                <a:noFill/>
              </a:ln>
              <a:solidFill>
                <a:prstClr val="black"/>
              </a:solidFill>
              <a:effectLst/>
              <a:uLnTx/>
              <a:uFillTx/>
            </a:endParaRPr>
          </a:p>
        </p:txBody>
      </p:sp>
      <p:sp>
        <p:nvSpPr>
          <p:cNvPr id="13" name="Oval 12"/>
          <p:cNvSpPr/>
          <p:nvPr/>
        </p:nvSpPr>
        <p:spPr>
          <a:xfrm>
            <a:off x="5791200" y="5029200"/>
            <a:ext cx="2362200" cy="1600200"/>
          </a:xfrm>
          <a:prstGeom prst="ellipse">
            <a:avLst/>
          </a:prstGeom>
          <a:solidFill>
            <a:srgbClr val="0F6FC6">
              <a:lumMod val="60000"/>
              <a:lumOff val="40000"/>
            </a:srgbClr>
          </a:solidFill>
          <a:ln w="55000" cap="flat" cmpd="thickThin" algn="ctr">
            <a:noFill/>
            <a:prstDash val="solid"/>
          </a:ln>
          <a:effectLst>
            <a:glow rad="228600">
              <a:srgbClr val="0F6FC6">
                <a:satMod val="175000"/>
                <a:alpha val="40000"/>
              </a:srgbClr>
            </a:glo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Unicod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w="10541" cmpd="sng">
                  <a:solidFill>
                    <a:srgbClr val="7D7D7D">
                      <a:tint val="100000"/>
                      <a:shade val="100000"/>
                      <a:satMod val="110000"/>
                    </a:srgbClr>
                  </a:solidFill>
                  <a:prstDash val="solid"/>
                </a:ln>
                <a:solidFill>
                  <a:prstClr val="black"/>
                </a:solidFill>
                <a:effectLst/>
                <a:uLnTx/>
                <a:uFillTx/>
                <a:latin typeface="Lucida Sans Unicode"/>
              </a:rPr>
              <a:t>No English  proficiency=</a:t>
            </a:r>
            <a:endParaRPr kumimoji="0" lang="en-US" sz="1600" b="0" i="0" u="none" strike="noStrike" kern="0" cap="none" spc="0" normalizeH="0" baseline="0" noProof="0" dirty="0" smtClean="0">
              <a:ln w="18415" cmpd="sng">
                <a:solidFill>
                  <a:srgbClr val="FFFFFF"/>
                </a:solidFill>
                <a:prstDash val="solid"/>
              </a:ln>
              <a:solidFill>
                <a:prstClr val="black"/>
              </a:solidFill>
              <a:effectLst>
                <a:outerShdw blurRad="63500" dir="3600000" algn="tl" rotWithShape="0">
                  <a:srgbClr val="000000">
                    <a:alpha val="70000"/>
                  </a:srgbClr>
                </a:outerShdw>
              </a:effectLst>
              <a:uLnTx/>
              <a:uFillTx/>
              <a:latin typeface="Lucida Sans Unicod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Unicode"/>
              </a:rPr>
              <a:t>ESOL Placement</a:t>
            </a:r>
            <a:endParaRPr kumimoji="0" lang="es-VE" sz="1600" b="0" i="0" u="none" strike="noStrike" kern="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Lucida Sans Unicode"/>
            </a:endParaRPr>
          </a:p>
        </p:txBody>
      </p:sp>
      <p:sp>
        <p:nvSpPr>
          <p:cNvPr id="14" name="Right Arrow 13"/>
          <p:cNvSpPr/>
          <p:nvPr/>
        </p:nvSpPr>
        <p:spPr>
          <a:xfrm>
            <a:off x="3178629" y="1709048"/>
            <a:ext cx="304800" cy="228600"/>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5" name="Right Arrow 14"/>
          <p:cNvSpPr/>
          <p:nvPr/>
        </p:nvSpPr>
        <p:spPr>
          <a:xfrm>
            <a:off x="5943600" y="1627396"/>
            <a:ext cx="304800" cy="228600"/>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6" name="Right Arrow 15"/>
          <p:cNvSpPr/>
          <p:nvPr/>
        </p:nvSpPr>
        <p:spPr>
          <a:xfrm>
            <a:off x="6005803" y="3431721"/>
            <a:ext cx="304800" cy="228600"/>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7" name="Right Arrow 16"/>
          <p:cNvSpPr/>
          <p:nvPr/>
        </p:nvSpPr>
        <p:spPr>
          <a:xfrm rot="5400000">
            <a:off x="1453709" y="2514600"/>
            <a:ext cx="304800" cy="228600"/>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8" name="Right Arrow 17"/>
          <p:cNvSpPr/>
          <p:nvPr/>
        </p:nvSpPr>
        <p:spPr>
          <a:xfrm>
            <a:off x="3093404" y="3331026"/>
            <a:ext cx="304800" cy="228600"/>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19" name="Right Arrow 18"/>
          <p:cNvSpPr/>
          <p:nvPr/>
        </p:nvSpPr>
        <p:spPr>
          <a:xfrm rot="3538217">
            <a:off x="5676899" y="4572000"/>
            <a:ext cx="304800" cy="228600"/>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sp>
        <p:nvSpPr>
          <p:cNvPr id="2" name="TextBox 1"/>
          <p:cNvSpPr txBox="1"/>
          <p:nvPr/>
        </p:nvSpPr>
        <p:spPr>
          <a:xfrm>
            <a:off x="1443754" y="143470"/>
            <a:ext cx="6327373" cy="923330"/>
          </a:xfrm>
          <a:prstGeom prst="rect">
            <a:avLst/>
          </a:prstGeom>
          <a:noFill/>
        </p:spPr>
        <p:txBody>
          <a:bodyPr wrap="none" rtlCol="0">
            <a:spAutoFit/>
          </a:bodyPr>
          <a:lstStyle/>
          <a:p>
            <a:r>
              <a:rPr lang="en-US" sz="5400" dirty="0" smtClean="0">
                <a:latin typeface="Aparajita" panose="020B0604020202020204" pitchFamily="34" charset="0"/>
                <a:cs typeface="Aparajita" panose="020B0604020202020204" pitchFamily="34" charset="0"/>
              </a:rPr>
              <a:t>ELIGIBILITY FOR ESOL </a:t>
            </a:r>
            <a:endParaRPr lang="es-VE" sz="5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88951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parajita" panose="020B0604020202020204" pitchFamily="34" charset="0"/>
                <a:cs typeface="Aparajita" panose="020B0604020202020204" pitchFamily="34" charset="0"/>
              </a:rPr>
              <a:t>Instructional M</a:t>
            </a:r>
            <a:r>
              <a:rPr lang="en-US" dirty="0" smtClean="0">
                <a:latin typeface="Aparajita" panose="020B0604020202020204" pitchFamily="34" charset="0"/>
                <a:cs typeface="Aparajita" panose="020B0604020202020204" pitchFamily="34" charset="0"/>
              </a:rPr>
              <a:t>odels          </a:t>
            </a:r>
            <a:r>
              <a:rPr lang="es-VE" sz="4000" dirty="0" smtClean="0">
                <a:latin typeface="Aparajita" panose="020B0604020202020204" pitchFamily="34" charset="0"/>
                <a:cs typeface="Aparajita" panose="020B0604020202020204" pitchFamily="34" charset="0"/>
              </a:rPr>
              <a:t>Modelos </a:t>
            </a:r>
            <a:r>
              <a:rPr lang="es-VE" sz="4000" dirty="0">
                <a:latin typeface="Aparajita" panose="020B0604020202020204" pitchFamily="34" charset="0"/>
                <a:cs typeface="Aparajita" panose="020B0604020202020204" pitchFamily="34" charset="0"/>
              </a:rPr>
              <a:t>de </a:t>
            </a:r>
            <a:r>
              <a:rPr lang="es-VE" sz="4000" dirty="0" smtClean="0">
                <a:latin typeface="Aparajita" panose="020B0604020202020204" pitchFamily="34" charset="0"/>
                <a:cs typeface="Aparajita" panose="020B0604020202020204" pitchFamily="34" charset="0"/>
              </a:rPr>
              <a:t>Instrucción</a:t>
            </a:r>
            <a:endParaRPr lang="es-VE" sz="4000" dirty="0">
              <a:latin typeface="Aparajita" panose="020B0604020202020204" pitchFamily="34" charset="0"/>
              <a:cs typeface="Aparajita" panose="020B0604020202020204" pitchFamily="34" charset="0"/>
            </a:endParaRPr>
          </a:p>
        </p:txBody>
      </p:sp>
      <p:sp>
        <p:nvSpPr>
          <p:cNvPr id="3" name="Text Placeholder 2"/>
          <p:cNvSpPr>
            <a:spLocks noGrp="1"/>
          </p:cNvSpPr>
          <p:nvPr>
            <p:ph type="body" idx="1"/>
          </p:nvPr>
        </p:nvSpPr>
        <p:spPr/>
        <p:txBody>
          <a:bodyPr/>
          <a:lstStyle/>
          <a:p>
            <a:endParaRPr lang="es-VE" dirty="0"/>
          </a:p>
        </p:txBody>
      </p:sp>
      <p:sp>
        <p:nvSpPr>
          <p:cNvPr id="4" name="Text Placeholder 3"/>
          <p:cNvSpPr>
            <a:spLocks noGrp="1"/>
          </p:cNvSpPr>
          <p:nvPr>
            <p:ph type="body" sz="half" idx="3"/>
          </p:nvPr>
        </p:nvSpPr>
        <p:spPr/>
        <p:txBody>
          <a:bodyPr/>
          <a:lstStyle/>
          <a:p>
            <a:endParaRPr lang="es-VE" dirty="0"/>
          </a:p>
        </p:txBody>
      </p:sp>
      <p:sp>
        <p:nvSpPr>
          <p:cNvPr id="7" name="Content Placeholder 1"/>
          <p:cNvSpPr>
            <a:spLocks noGrp="1"/>
          </p:cNvSpPr>
          <p:nvPr>
            <p:ph sz="quarter" idx="4"/>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70000" lnSpcReduction="20000"/>
          </a:bodyPr>
          <a:lstStyle/>
          <a:p>
            <a:pPr lvl="0"/>
            <a:r>
              <a:rPr lang="es-VE" sz="3200" b="1" dirty="0">
                <a:latin typeface="Aparajita" panose="020B0604020202020204" pitchFamily="34" charset="0"/>
                <a:cs typeface="Aparajita" panose="020B0604020202020204" pitchFamily="34" charset="0"/>
              </a:rPr>
              <a:t>Fuera del salón</a:t>
            </a:r>
            <a:r>
              <a:rPr lang="es-VE" sz="3200" dirty="0">
                <a:latin typeface="Aparajita" panose="020B0604020202020204" pitchFamily="34" charset="0"/>
                <a:cs typeface="Aparajita" panose="020B0604020202020204" pitchFamily="34" charset="0"/>
              </a:rPr>
              <a:t>: Los estudiantes de ESOL </a:t>
            </a:r>
            <a:r>
              <a:rPr lang="es-VE" sz="3200" dirty="0" smtClean="0">
                <a:latin typeface="Aparajita" panose="020B0604020202020204" pitchFamily="34" charset="0"/>
                <a:cs typeface="Aparajita" panose="020B0604020202020204" pitchFamily="34" charset="0"/>
              </a:rPr>
              <a:t>salen del </a:t>
            </a:r>
            <a:r>
              <a:rPr lang="es-VE" sz="3200" dirty="0">
                <a:latin typeface="Aparajita" panose="020B0604020202020204" pitchFamily="34" charset="0"/>
                <a:cs typeface="Aparajita" panose="020B0604020202020204" pitchFamily="34" charset="0"/>
              </a:rPr>
              <a:t>salón de clases para recibir instrucción en grupos pequeños.</a:t>
            </a:r>
          </a:p>
          <a:p>
            <a:pPr lvl="0"/>
            <a:r>
              <a:rPr lang="es-VE" sz="3200" b="1" dirty="0">
                <a:latin typeface="Aparajita" panose="020B0604020202020204" pitchFamily="34" charset="0"/>
                <a:cs typeface="Aparajita" panose="020B0604020202020204" pitchFamily="34" charset="0"/>
              </a:rPr>
              <a:t>Instrucción Resguardad</a:t>
            </a:r>
            <a:r>
              <a:rPr lang="es-VE" sz="3200" dirty="0">
                <a:latin typeface="Aparajita" panose="020B0604020202020204" pitchFamily="34" charset="0"/>
                <a:cs typeface="Aparajita" panose="020B0604020202020204" pitchFamily="34" charset="0"/>
              </a:rPr>
              <a:t>: Los estudiantes de ESOL reciben instrucción de materia de contenido en una clase exclusiva de ESOL. </a:t>
            </a:r>
          </a:p>
          <a:p>
            <a:pPr lvl="0"/>
            <a:r>
              <a:rPr lang="es-VE" sz="3200" b="1" dirty="0">
                <a:latin typeface="Aparajita" panose="020B0604020202020204" pitchFamily="34" charset="0"/>
                <a:cs typeface="Aparajita" panose="020B0604020202020204" pitchFamily="34" charset="0"/>
              </a:rPr>
              <a:t>Dentro del salón</a:t>
            </a:r>
            <a:r>
              <a:rPr lang="es-VE" sz="3200" dirty="0">
                <a:latin typeface="Aparajita" panose="020B0604020202020204" pitchFamily="34" charset="0"/>
                <a:cs typeface="Aparajita" panose="020B0604020202020204" pitchFamily="34" charset="0"/>
              </a:rPr>
              <a:t>: Los estudiantes de ESOL permanecen en su salón de clases donde reciben instrucción de contenido con su maestra regular y además reciben apoyo de las maestra de ESOL en el mismo salón. </a:t>
            </a:r>
          </a:p>
          <a:p>
            <a:endParaRPr lang="en-US" sz="3200" dirty="0">
              <a:latin typeface="Aparajita" panose="020B0604020202020204" pitchFamily="34" charset="0"/>
              <a:cs typeface="Aparajita" panose="020B0604020202020204" pitchFamily="34" charset="0"/>
            </a:endParaRPr>
          </a:p>
        </p:txBody>
      </p:sp>
      <p:sp>
        <p:nvSpPr>
          <p:cNvPr id="9" name="Content Placeholder 1"/>
          <p:cNvSpPr>
            <a:spLocks noGrp="1"/>
          </p:cNvSpPr>
          <p:nvPr>
            <p:ph sz="quarter" idx="2"/>
          </p:nvPr>
        </p:nvSpPr>
        <p:spPr>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fontScale="77500" lnSpcReduction="20000"/>
          </a:bodyPr>
          <a:lstStyle/>
          <a:p>
            <a:r>
              <a:rPr lang="en-US" sz="3200" b="1" dirty="0" smtClean="0">
                <a:latin typeface="Aparajita" panose="020B0604020202020204" pitchFamily="34" charset="0"/>
                <a:cs typeface="Aparajita" panose="020B0604020202020204" pitchFamily="34" charset="0"/>
              </a:rPr>
              <a:t>Pull-Out</a:t>
            </a:r>
            <a:r>
              <a:rPr lang="en-US" sz="3200" dirty="0" smtClean="0">
                <a:latin typeface="Aparajita" panose="020B0604020202020204" pitchFamily="34" charset="0"/>
                <a:cs typeface="Aparajita" panose="020B0604020202020204" pitchFamily="34" charset="0"/>
              </a:rPr>
              <a:t>: ESOL students are taken out of class for purpose of receiving small group instruction in an all ELL classroom.</a:t>
            </a:r>
          </a:p>
          <a:p>
            <a:r>
              <a:rPr lang="en-US" sz="3200" b="1" dirty="0" smtClean="0">
                <a:latin typeface="Aparajita" panose="020B0604020202020204" pitchFamily="34" charset="0"/>
                <a:cs typeface="Aparajita" panose="020B0604020202020204" pitchFamily="34" charset="0"/>
              </a:rPr>
              <a:t>Sheltered Instruction</a:t>
            </a:r>
            <a:r>
              <a:rPr lang="en-US" sz="3200" dirty="0" smtClean="0">
                <a:latin typeface="Aparajita" panose="020B0604020202020204" pitchFamily="34" charset="0"/>
                <a:cs typeface="Aparajita" panose="020B0604020202020204" pitchFamily="34" charset="0"/>
              </a:rPr>
              <a:t>: ESOL Students receive content instruction in an ELL classroom</a:t>
            </a:r>
          </a:p>
          <a:p>
            <a:r>
              <a:rPr lang="en-US" sz="3200" b="1" dirty="0" smtClean="0">
                <a:latin typeface="Aparajita" panose="020B0604020202020204" pitchFamily="34" charset="0"/>
                <a:cs typeface="Aparajita" panose="020B0604020202020204" pitchFamily="34" charset="0"/>
              </a:rPr>
              <a:t>Push-in</a:t>
            </a:r>
            <a:r>
              <a:rPr lang="en-US" sz="3200" dirty="0" smtClean="0">
                <a:latin typeface="Aparajita" panose="020B0604020202020204" pitchFamily="34" charset="0"/>
                <a:cs typeface="Aparajita" panose="020B0604020202020204" pitchFamily="34" charset="0"/>
              </a:rPr>
              <a:t>: Students remain in the general class where they receive instruction from their content teacher and language assistance from the ESOL teacher.</a:t>
            </a:r>
            <a:endParaRPr lang="en-US" sz="32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32409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457200" y="0"/>
            <a:ext cx="8382000" cy="1143000"/>
          </a:xfrm>
        </p:spPr>
        <p:txBody>
          <a:bodyPr>
            <a:normAutofit fontScale="90000"/>
          </a:bodyPr>
          <a:lstStyle/>
          <a:p>
            <a:r>
              <a:rPr lang="en-US" sz="4400" dirty="0" smtClean="0">
                <a:latin typeface="Aparajita" panose="020B0604020202020204" pitchFamily="34" charset="0"/>
                <a:cs typeface="Aparajita" panose="020B0604020202020204" pitchFamily="34" charset="0"/>
              </a:rPr>
              <a:t>     ESOL Facts                Verdades sobre ESOL</a:t>
            </a:r>
            <a:endParaRPr lang="en-US" sz="4400" dirty="0">
              <a:latin typeface="Aparajita" panose="020B0604020202020204" pitchFamily="34" charset="0"/>
              <a:cs typeface="Aparajita" panose="020B0604020202020204" pitchFamily="34" charset="0"/>
            </a:endParaRPr>
          </a:p>
        </p:txBody>
      </p:sp>
      <p:sp>
        <p:nvSpPr>
          <p:cNvPr id="8" name="Content Placeholder 1"/>
          <p:cNvSpPr>
            <a:spLocks noGrp="1"/>
          </p:cNvSpPr>
          <p:nvPr>
            <p:ph sz="quarter" idx="2"/>
          </p:nvPr>
        </p:nvSpPr>
        <p:spPr>
          <a:xfrm>
            <a:off x="457200" y="914400"/>
            <a:ext cx="4040188" cy="54864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2000" dirty="0" smtClean="0">
                <a:latin typeface="Aparajita" panose="020B0604020202020204" pitchFamily="34" charset="0"/>
                <a:cs typeface="Aparajita" panose="020B0604020202020204" pitchFamily="34" charset="0"/>
              </a:rPr>
              <a:t>It is important that students continue using their primary language at home. </a:t>
            </a:r>
          </a:p>
          <a:p>
            <a:r>
              <a:rPr lang="en-US" sz="2000" dirty="0" smtClean="0">
                <a:latin typeface="Aparajita" panose="020B0604020202020204" pitchFamily="34" charset="0"/>
                <a:cs typeface="Aparajita" panose="020B0604020202020204" pitchFamily="34" charset="0"/>
              </a:rPr>
              <a:t>It takes about 2 to 5 years to develop English social language and about 5 to 7 years to acquire academic language.</a:t>
            </a:r>
          </a:p>
          <a:p>
            <a:r>
              <a:rPr lang="en-US" sz="2000" dirty="0" smtClean="0">
                <a:latin typeface="Aparajita" panose="020B0604020202020204" pitchFamily="34" charset="0"/>
                <a:cs typeface="Aparajita" panose="020B0604020202020204" pitchFamily="34" charset="0"/>
              </a:rPr>
              <a:t>Receiving ESOL doesn’t mean students are behind or not learning at grade level.</a:t>
            </a:r>
          </a:p>
          <a:p>
            <a:r>
              <a:rPr lang="en-US" sz="2000" dirty="0" smtClean="0">
                <a:latin typeface="Aparajita" panose="020B0604020202020204" pitchFamily="34" charset="0"/>
                <a:cs typeface="Aparajita" panose="020B0604020202020204" pitchFamily="34" charset="0"/>
              </a:rPr>
              <a:t>An ESOL student receives services during some parts of the day in some subjects.</a:t>
            </a:r>
          </a:p>
          <a:p>
            <a:r>
              <a:rPr lang="en-US" sz="2000" dirty="0" smtClean="0">
                <a:latin typeface="Aparajita" panose="020B0604020202020204" pitchFamily="34" charset="0"/>
                <a:cs typeface="Aparajita" panose="020B0604020202020204" pitchFamily="34" charset="0"/>
              </a:rPr>
              <a:t>Some children who speak English might still be in the ESOL program because they haven’t mastered one or more of the languages domains in both academic and social languages.</a:t>
            </a:r>
          </a:p>
        </p:txBody>
      </p:sp>
      <p:sp>
        <p:nvSpPr>
          <p:cNvPr id="9" name="Content Placeholder 1"/>
          <p:cNvSpPr>
            <a:spLocks noGrp="1"/>
          </p:cNvSpPr>
          <p:nvPr>
            <p:ph sz="quarter" idx="4"/>
          </p:nvPr>
        </p:nvSpPr>
        <p:spPr>
          <a:xfrm>
            <a:off x="4724400" y="914400"/>
            <a:ext cx="4041775" cy="54864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342900" lvl="0" indent="-342900">
              <a:tabLst>
                <a:tab pos="457200" algn="l"/>
              </a:tabLst>
            </a:pPr>
            <a:r>
              <a:rPr lang="es-VE" sz="2000" dirty="0">
                <a:solidFill>
                  <a:srgbClr val="000000"/>
                </a:solidFill>
                <a:latin typeface="Aparajita" panose="020B0604020202020204" pitchFamily="34" charset="0"/>
                <a:ea typeface="Times New Roman"/>
                <a:cs typeface="Aparajita" panose="020B0604020202020204" pitchFamily="34" charset="0"/>
              </a:rPr>
              <a:t>Es importante que el estudiante continúe usando su lengua materna en casa. </a:t>
            </a:r>
            <a:endParaRPr lang="es-VE" sz="2000"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sz="2000" dirty="0">
                <a:solidFill>
                  <a:srgbClr val="000000"/>
                </a:solidFill>
                <a:latin typeface="Aparajita" panose="020B0604020202020204" pitchFamily="34" charset="0"/>
                <a:ea typeface="Times New Roman"/>
                <a:cs typeface="Aparajita" panose="020B0604020202020204" pitchFamily="34" charset="0"/>
              </a:rPr>
              <a:t>Toma aproximadamente entre 2 a 5 años para el desarrollo del idioma social y entre 5 y 7 años para adquirir el idioma académico</a:t>
            </a:r>
            <a:endParaRPr lang="es-VE" sz="2000"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sz="2000" dirty="0">
                <a:solidFill>
                  <a:srgbClr val="000000"/>
                </a:solidFill>
                <a:latin typeface="Aparajita" panose="020B0604020202020204" pitchFamily="34" charset="0"/>
                <a:ea typeface="Times New Roman"/>
                <a:cs typeface="Aparajita" panose="020B0604020202020204" pitchFamily="34" charset="0"/>
              </a:rPr>
              <a:t>Recibir clases de ESOL no significa que el estudiante está retrasado en sus materias o que no está aprendiendo al nivel de su grado. </a:t>
            </a:r>
            <a:endParaRPr lang="es-VE" sz="2000"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sz="2000" dirty="0">
                <a:solidFill>
                  <a:srgbClr val="000000"/>
                </a:solidFill>
                <a:latin typeface="Aparajita" panose="020B0604020202020204" pitchFamily="34" charset="0"/>
                <a:ea typeface="Times New Roman"/>
                <a:cs typeface="Aparajita" panose="020B0604020202020204" pitchFamily="34" charset="0"/>
              </a:rPr>
              <a:t>Los estudiantes de ESOL </a:t>
            </a:r>
            <a:r>
              <a:rPr lang="es-VE" sz="2000" dirty="0" smtClean="0">
                <a:solidFill>
                  <a:srgbClr val="000000"/>
                </a:solidFill>
                <a:latin typeface="Aparajita" panose="020B0604020202020204" pitchFamily="34" charset="0"/>
                <a:ea typeface="Times New Roman"/>
                <a:cs typeface="Aparajita" panose="020B0604020202020204" pitchFamily="34" charset="0"/>
              </a:rPr>
              <a:t>reciben </a:t>
            </a:r>
            <a:r>
              <a:rPr lang="es-VE" sz="2000" dirty="0">
                <a:solidFill>
                  <a:srgbClr val="000000"/>
                </a:solidFill>
                <a:latin typeface="Aparajita" panose="020B0604020202020204" pitchFamily="34" charset="0"/>
                <a:ea typeface="Times New Roman"/>
                <a:cs typeface="Aparajita" panose="020B0604020202020204" pitchFamily="34" charset="0"/>
              </a:rPr>
              <a:t>apoyo durante algunas horas del día en algunas materias.</a:t>
            </a:r>
            <a:endParaRPr lang="es-VE" sz="2000"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sz="2000" dirty="0">
                <a:solidFill>
                  <a:srgbClr val="000000"/>
                </a:solidFill>
                <a:latin typeface="Aparajita" panose="020B0604020202020204" pitchFamily="34" charset="0"/>
                <a:ea typeface="Times New Roman"/>
                <a:cs typeface="Aparajita" panose="020B0604020202020204" pitchFamily="34" charset="0"/>
              </a:rPr>
              <a:t>Algunos niños que hablan inglés pueden todavía ser elegibles para el programa de ESOL porque aún no dominan una o más </a:t>
            </a:r>
            <a:r>
              <a:rPr lang="es-VE" sz="2000" dirty="0" smtClean="0">
                <a:solidFill>
                  <a:srgbClr val="000000"/>
                </a:solidFill>
                <a:latin typeface="Aparajita" panose="020B0604020202020204" pitchFamily="34" charset="0"/>
                <a:ea typeface="Times New Roman"/>
                <a:cs typeface="Aparajita" panose="020B0604020202020204" pitchFamily="34" charset="0"/>
              </a:rPr>
              <a:t>áreas </a:t>
            </a:r>
            <a:r>
              <a:rPr lang="es-VE" sz="2000" dirty="0">
                <a:solidFill>
                  <a:srgbClr val="000000"/>
                </a:solidFill>
                <a:latin typeface="Aparajita" panose="020B0604020202020204" pitchFamily="34" charset="0"/>
                <a:ea typeface="Times New Roman"/>
                <a:cs typeface="Aparajita" panose="020B0604020202020204" pitchFamily="34" charset="0"/>
              </a:rPr>
              <a:t>del lenguaje tanto </a:t>
            </a:r>
            <a:r>
              <a:rPr lang="es-VE" sz="2000" dirty="0" smtClean="0">
                <a:solidFill>
                  <a:srgbClr val="000000"/>
                </a:solidFill>
                <a:latin typeface="Aparajita" panose="020B0604020202020204" pitchFamily="34" charset="0"/>
                <a:ea typeface="Times New Roman"/>
                <a:cs typeface="Aparajita" panose="020B0604020202020204" pitchFamily="34" charset="0"/>
              </a:rPr>
              <a:t>académico o social. </a:t>
            </a:r>
            <a:endParaRPr lang="es-VE" sz="2000" dirty="0">
              <a:effectLst/>
              <a:latin typeface="Aparajita" panose="020B0604020202020204" pitchFamily="34" charset="0"/>
              <a:ea typeface="Times New Roman"/>
              <a:cs typeface="Aparajita" panose="020B0604020202020204" pitchFamily="34" charset="0"/>
            </a:endParaRPr>
          </a:p>
        </p:txBody>
      </p:sp>
      <p:sp>
        <p:nvSpPr>
          <p:cNvPr id="15" name="Text Placeholder 2"/>
          <p:cNvSpPr>
            <a:spLocks noGrp="1"/>
          </p:cNvSpPr>
          <p:nvPr>
            <p:ph type="body" idx="1"/>
          </p:nvPr>
        </p:nvSpPr>
        <p:spPr>
          <a:xfrm>
            <a:off x="457200" y="6531429"/>
            <a:ext cx="4040188" cy="304800"/>
          </a:xfrm>
        </p:spPr>
        <p:txBody>
          <a:bodyPr>
            <a:normAutofit fontScale="70000" lnSpcReduction="20000"/>
          </a:bodyPr>
          <a:lstStyle/>
          <a:p>
            <a:endParaRPr lang="es-VE" dirty="0"/>
          </a:p>
        </p:txBody>
      </p:sp>
      <p:sp>
        <p:nvSpPr>
          <p:cNvPr id="16" name="Text Placeholder 2"/>
          <p:cNvSpPr>
            <a:spLocks noGrp="1"/>
          </p:cNvSpPr>
          <p:nvPr>
            <p:ph type="body" idx="1"/>
          </p:nvPr>
        </p:nvSpPr>
        <p:spPr>
          <a:xfrm>
            <a:off x="4724400" y="6520543"/>
            <a:ext cx="4040188" cy="304800"/>
          </a:xfrm>
        </p:spPr>
        <p:txBody>
          <a:bodyPr>
            <a:normAutofit fontScale="70000" lnSpcReduction="20000"/>
          </a:bodyPr>
          <a:lstStyle/>
          <a:p>
            <a:endParaRPr lang="es-VE" dirty="0"/>
          </a:p>
        </p:txBody>
      </p:sp>
    </p:spTree>
    <p:extLst>
      <p:ext uri="{BB962C8B-B14F-4D97-AF65-F5344CB8AC3E}">
        <p14:creationId xmlns:p14="http://schemas.microsoft.com/office/powerpoint/2010/main" val="3828146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3600" dirty="0" smtClean="0"/>
              <a:t>We recommend        Le recomendamos</a:t>
            </a:r>
            <a:endParaRPr lang="es-VE" sz="3600" dirty="0"/>
          </a:p>
        </p:txBody>
      </p:sp>
      <p:sp>
        <p:nvSpPr>
          <p:cNvPr id="3" name="Text Placeholder 2"/>
          <p:cNvSpPr>
            <a:spLocks noGrp="1"/>
          </p:cNvSpPr>
          <p:nvPr>
            <p:ph type="body" idx="1"/>
          </p:nvPr>
        </p:nvSpPr>
        <p:spPr>
          <a:xfrm>
            <a:off x="457200" y="5791200"/>
            <a:ext cx="4040188" cy="762000"/>
          </a:xfrm>
        </p:spPr>
        <p:txBody>
          <a:bodyPr/>
          <a:lstStyle/>
          <a:p>
            <a:endParaRPr lang="es-VE" dirty="0"/>
          </a:p>
        </p:txBody>
      </p:sp>
      <p:sp>
        <p:nvSpPr>
          <p:cNvPr id="4" name="Text Placeholder 3"/>
          <p:cNvSpPr>
            <a:spLocks noGrp="1"/>
          </p:cNvSpPr>
          <p:nvPr>
            <p:ph type="body" sz="half" idx="3"/>
          </p:nvPr>
        </p:nvSpPr>
        <p:spPr>
          <a:xfrm>
            <a:off x="4648200" y="5791200"/>
            <a:ext cx="4041775" cy="762000"/>
          </a:xfrm>
        </p:spPr>
        <p:txBody>
          <a:bodyPr/>
          <a:lstStyle/>
          <a:p>
            <a:endParaRPr lang="es-VE" dirty="0"/>
          </a:p>
        </p:txBody>
      </p:sp>
      <p:sp>
        <p:nvSpPr>
          <p:cNvPr id="7" name="Content Placeholder 1"/>
          <p:cNvSpPr>
            <a:spLocks noGrp="1"/>
          </p:cNvSpPr>
          <p:nvPr>
            <p:ph sz="quarter" idx="2"/>
          </p:nvPr>
        </p:nvSpPr>
        <p:spPr>
          <a:xfrm>
            <a:off x="457200" y="1444294"/>
            <a:ext cx="4040188" cy="411830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dirty="0" smtClean="0">
                <a:latin typeface="Aparajita" panose="020B0604020202020204" pitchFamily="34" charset="0"/>
                <a:cs typeface="Aparajita" panose="020B0604020202020204" pitchFamily="34" charset="0"/>
              </a:rPr>
              <a:t>Ask your child every night what they learned at school.</a:t>
            </a:r>
          </a:p>
          <a:p>
            <a:r>
              <a:rPr lang="en-US" dirty="0" smtClean="0">
                <a:latin typeface="Aparajita" panose="020B0604020202020204" pitchFamily="34" charset="0"/>
                <a:cs typeface="Aparajita" panose="020B0604020202020204" pitchFamily="34" charset="0"/>
              </a:rPr>
              <a:t>Expose yourself to reading experiences. Visit your local public library. Read together!!</a:t>
            </a:r>
          </a:p>
          <a:p>
            <a:r>
              <a:rPr lang="en-US" dirty="0" smtClean="0">
                <a:latin typeface="Aparajita" panose="020B0604020202020204" pitchFamily="34" charset="0"/>
                <a:cs typeface="Aparajita" panose="020B0604020202020204" pitchFamily="34" charset="0"/>
              </a:rPr>
              <a:t>When reading with your child, ask questions about the text content.</a:t>
            </a:r>
          </a:p>
          <a:p>
            <a:r>
              <a:rPr lang="en-US" dirty="0" smtClean="0">
                <a:latin typeface="Aparajita" panose="020B0604020202020204" pitchFamily="34" charset="0"/>
                <a:cs typeface="Aparajita" panose="020B0604020202020204" pitchFamily="34" charset="0"/>
              </a:rPr>
              <a:t>Make sure your children have an adequate place to study and do their homework.</a:t>
            </a:r>
            <a:endParaRPr lang="en-US" dirty="0">
              <a:latin typeface="Aparajita" panose="020B0604020202020204" pitchFamily="34" charset="0"/>
              <a:cs typeface="Aparajita" panose="020B0604020202020204" pitchFamily="34" charset="0"/>
            </a:endParaRPr>
          </a:p>
        </p:txBody>
      </p:sp>
      <p:sp>
        <p:nvSpPr>
          <p:cNvPr id="8" name="Content Placeholder 1"/>
          <p:cNvSpPr>
            <a:spLocks noGrp="1"/>
          </p:cNvSpPr>
          <p:nvPr>
            <p:ph sz="quarter" idx="4"/>
          </p:nvPr>
        </p:nvSpPr>
        <p:spPr>
          <a:xfrm>
            <a:off x="4724400" y="1447800"/>
            <a:ext cx="4041775" cy="4118306"/>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342900" lvl="0" indent="-342900">
              <a:tabLst>
                <a:tab pos="457200" algn="l"/>
              </a:tabLst>
            </a:pPr>
            <a:r>
              <a:rPr lang="es-VE" dirty="0">
                <a:solidFill>
                  <a:srgbClr val="000000"/>
                </a:solidFill>
                <a:latin typeface="Aparajita" panose="020B0604020202020204" pitchFamily="34" charset="0"/>
                <a:ea typeface="Times New Roman"/>
                <a:cs typeface="Aparajita" panose="020B0604020202020204" pitchFamily="34" charset="0"/>
              </a:rPr>
              <a:t>Pregunte a sus niños todas las noches que aprendió en la escuela.</a:t>
            </a:r>
            <a:endParaRPr lang="es-VE"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dirty="0">
                <a:solidFill>
                  <a:srgbClr val="000000"/>
                </a:solidFill>
                <a:latin typeface="Aparajita" panose="020B0604020202020204" pitchFamily="34" charset="0"/>
                <a:ea typeface="Times New Roman"/>
                <a:cs typeface="Aparajita" panose="020B0604020202020204" pitchFamily="34" charset="0"/>
              </a:rPr>
              <a:t>De el ejemplo y practique la lectura! Visite su biblioteca local. Lean juntos! </a:t>
            </a:r>
            <a:endParaRPr lang="es-VE"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dirty="0">
                <a:solidFill>
                  <a:srgbClr val="000000"/>
                </a:solidFill>
                <a:latin typeface="Aparajita" panose="020B0604020202020204" pitchFamily="34" charset="0"/>
                <a:ea typeface="Times New Roman"/>
                <a:cs typeface="Aparajita" panose="020B0604020202020204" pitchFamily="34" charset="0"/>
              </a:rPr>
              <a:t>Cuando lea con su hijo hágale preguntas sobre el contenido del texto </a:t>
            </a:r>
            <a:endParaRPr lang="es-VE" dirty="0">
              <a:latin typeface="Aparajita" panose="020B0604020202020204" pitchFamily="34" charset="0"/>
              <a:ea typeface="Times New Roman"/>
              <a:cs typeface="Aparajita" panose="020B0604020202020204" pitchFamily="34" charset="0"/>
            </a:endParaRPr>
          </a:p>
          <a:p>
            <a:pPr marL="342900" lvl="0" indent="-342900">
              <a:tabLst>
                <a:tab pos="457200" algn="l"/>
              </a:tabLst>
            </a:pPr>
            <a:r>
              <a:rPr lang="es-VE" dirty="0">
                <a:solidFill>
                  <a:srgbClr val="000000"/>
                </a:solidFill>
                <a:latin typeface="Aparajita" panose="020B0604020202020204" pitchFamily="34" charset="0"/>
                <a:ea typeface="Times New Roman"/>
                <a:cs typeface="Aparajita" panose="020B0604020202020204" pitchFamily="34" charset="0"/>
              </a:rPr>
              <a:t>Asegúrese que su hijo tiene un lugar adecuado para estudiar y hacer sus tareas. </a:t>
            </a:r>
            <a:endParaRPr lang="es-VE" dirty="0">
              <a:latin typeface="Aparajita" panose="020B0604020202020204" pitchFamily="34" charset="0"/>
              <a:ea typeface="Times New Roman"/>
              <a:cs typeface="Aparajita" panose="020B0604020202020204" pitchFamily="34" charset="0"/>
            </a:endParaRPr>
          </a:p>
          <a:p>
            <a:pPr marL="0" indent="0">
              <a:lnSpc>
                <a:spcPct val="115000"/>
              </a:lnSpc>
              <a:spcAft>
                <a:spcPts val="1000"/>
              </a:spcAft>
              <a:buNone/>
            </a:pPr>
            <a:r>
              <a:rPr lang="es-VE" sz="1200" dirty="0">
                <a:latin typeface="Calibri"/>
                <a:ea typeface="Calibri"/>
                <a:cs typeface="Times New Roman"/>
              </a:rPr>
              <a:t> </a:t>
            </a:r>
          </a:p>
          <a:p>
            <a:endParaRPr lang="en-US" sz="2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453479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14600"/>
            <a:ext cx="9144000" cy="1829761"/>
          </a:xfrm>
        </p:spPr>
        <p:txBody>
          <a:bodyPr>
            <a:normAutofit fontScale="90000"/>
          </a:bodyPr>
          <a:lstStyle/>
          <a:p>
            <a:pPr marL="0" marR="0">
              <a:lnSpc>
                <a:spcPct val="115000"/>
              </a:lnSpc>
              <a:spcBef>
                <a:spcPts val="0"/>
              </a:spcBef>
              <a:spcAft>
                <a:spcPts val="1000"/>
              </a:spcAft>
            </a:pPr>
            <a:r>
              <a:rPr lang="en-US" sz="5400" dirty="0" smtClean="0">
                <a:latin typeface="Aparajita" panose="020B0604020202020204" pitchFamily="34" charset="0"/>
                <a:cs typeface="Aparajita" panose="020B0604020202020204" pitchFamily="34" charset="0"/>
              </a:rPr>
              <a:t>When is your child ready to exit ESOL?</a:t>
            </a:r>
            <a:br>
              <a:rPr lang="en-US" sz="5400" dirty="0" smtClean="0">
                <a:latin typeface="Aparajita" panose="020B0604020202020204" pitchFamily="34" charset="0"/>
                <a:cs typeface="Aparajita" panose="020B0604020202020204" pitchFamily="34" charset="0"/>
              </a:rPr>
            </a:br>
            <a:r>
              <a:rPr lang="es-VE" sz="5400" dirty="0">
                <a:solidFill>
                  <a:srgbClr val="04617B"/>
                </a:solidFill>
                <a:effectLst>
                  <a:outerShdw blurRad="31750" dist="25400" dir="5400000" algn="tl">
                    <a:srgbClr val="000000">
                      <a:alpha val="25000"/>
                    </a:srgbClr>
                  </a:outerShdw>
                </a:effectLst>
                <a:latin typeface="Aparajita"/>
                <a:ea typeface="Calibri"/>
                <a:cs typeface="Times New Roman"/>
              </a:rPr>
              <a:t>Cuándo </a:t>
            </a:r>
            <a:r>
              <a:rPr lang="es-VE" sz="5400" dirty="0" smtClean="0">
                <a:solidFill>
                  <a:srgbClr val="04617B"/>
                </a:solidFill>
                <a:effectLst>
                  <a:outerShdw blurRad="31750" dist="25400" dir="5400000" algn="tl">
                    <a:srgbClr val="000000">
                      <a:alpha val="25000"/>
                    </a:srgbClr>
                  </a:outerShdw>
                </a:effectLst>
                <a:latin typeface="Aparajita"/>
                <a:ea typeface="Calibri"/>
                <a:cs typeface="Times New Roman"/>
              </a:rPr>
              <a:t>estará </a:t>
            </a:r>
            <a:r>
              <a:rPr lang="es-VE" sz="5400" dirty="0">
                <a:solidFill>
                  <a:srgbClr val="04617B"/>
                </a:solidFill>
                <a:effectLst>
                  <a:outerShdw blurRad="31750" dist="25400" dir="5400000" algn="tl">
                    <a:srgbClr val="000000">
                      <a:alpha val="25000"/>
                    </a:srgbClr>
                  </a:outerShdw>
                </a:effectLst>
                <a:latin typeface="Aparajita"/>
                <a:ea typeface="Calibri"/>
                <a:cs typeface="Times New Roman"/>
              </a:rPr>
              <a:t>su hijo listo para salir del programa ESOL?</a:t>
            </a:r>
            <a:endParaRPr lang="es-VE" sz="1200" dirty="0">
              <a:effectLst/>
              <a:latin typeface="Calibri"/>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87"/>
            <a:ext cx="1446649" cy="128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8604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19802</TotalTime>
  <Words>2955</Words>
  <Application>Microsoft Office PowerPoint</Application>
  <PresentationFormat>On-screen Show (4:3)</PresentationFormat>
  <Paragraphs>245</Paragraphs>
  <Slides>32</Slides>
  <Notes>0</Notes>
  <HiddenSlides>5</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BIENVENIDOS  A   LA   SESION  INFORMATIVA DE ESOL</vt:lpstr>
      <vt:lpstr>PowerPoint Presentation</vt:lpstr>
      <vt:lpstr>ESOL Purpose     Propósito de ESOL</vt:lpstr>
      <vt:lpstr>PowerPoint Presentation</vt:lpstr>
      <vt:lpstr>PowerPoint Presentation</vt:lpstr>
      <vt:lpstr>Instructional Models          Modelos de Instrucción</vt:lpstr>
      <vt:lpstr>     ESOL Facts                Verdades sobre ESOL</vt:lpstr>
      <vt:lpstr>We recommend        Le recomendamos</vt:lpstr>
      <vt:lpstr>When is your child ready to exit ESOL? Cuándo estará su hijo listo para salir del programa ESOL?</vt:lpstr>
      <vt:lpstr>ACCESS for ELLs Testing Information Información sobre la prueba ACCESS </vt:lpstr>
      <vt:lpstr>What is ACCESS?    Qué es ACCESS?</vt:lpstr>
      <vt:lpstr>What does ACCESS test?        Qué evalúa ACCESS? </vt:lpstr>
      <vt:lpstr>ACCESS Grade Clusters and Tiers        ACCESS: Grupos por Grado y Niveles</vt:lpstr>
      <vt:lpstr>When is ACCESS given?        Cuándo se toma la prueba?</vt:lpstr>
      <vt:lpstr>How is ACCESS administered?    Cómo se aplica la prueba ACCESS?</vt:lpstr>
      <vt:lpstr>How long does ACCESS take?     Cuánto tiempo toma la prueba?</vt:lpstr>
      <vt:lpstr>What is ACCESS used for? Para qué se utiliza ACCESS?</vt:lpstr>
      <vt:lpstr>ACCESS Parent Report</vt:lpstr>
      <vt:lpstr>What is the Exit Criteria?      </vt:lpstr>
      <vt:lpstr>STAR ENTERPRISE</vt:lpstr>
      <vt:lpstr>Universal Screener  Evaluación Universal</vt:lpstr>
      <vt:lpstr>How students take the test      Cómo se toma la prueba?</vt:lpstr>
      <vt:lpstr>What is the data used for?              Para que se utiliza la prueba? </vt:lpstr>
      <vt:lpstr>Reports: key terms &amp; meaning</vt:lpstr>
      <vt:lpstr>Reports: key terms &amp; meaning</vt:lpstr>
      <vt:lpstr>STAR Enterprise Basics               Datos básico de la Prueba STAR </vt:lpstr>
      <vt:lpstr>Factors that may impact scores:</vt:lpstr>
      <vt:lpstr>How do teachers use the information?  Cómo usan los maestros la información?</vt:lpstr>
      <vt:lpstr>STAR Parent Report Sample</vt:lpstr>
      <vt:lpstr>PowerPoint Presentation</vt:lpstr>
      <vt:lpstr>     REMINDERS           RECUERDE   </vt:lpstr>
      <vt:lpstr>Parent Workshops</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ESOL Testing Information</dc:title>
  <dc:creator>Windows User</dc:creator>
  <cp:lastModifiedBy>Windows User</cp:lastModifiedBy>
  <cp:revision>165</cp:revision>
  <cp:lastPrinted>2014-01-17T19:36:16Z</cp:lastPrinted>
  <dcterms:created xsi:type="dcterms:W3CDTF">2013-11-21T17:27:17Z</dcterms:created>
  <dcterms:modified xsi:type="dcterms:W3CDTF">2014-02-26T11:45:37Z</dcterms:modified>
</cp:coreProperties>
</file>